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2" r:id="rId2"/>
    <p:sldId id="280" r:id="rId3"/>
    <p:sldId id="257" r:id="rId4"/>
    <p:sldId id="282" r:id="rId5"/>
    <p:sldId id="259" r:id="rId6"/>
    <p:sldId id="260" r:id="rId7"/>
    <p:sldId id="266" r:id="rId8"/>
    <p:sldId id="263" r:id="rId9"/>
    <p:sldId id="264" r:id="rId10"/>
    <p:sldId id="283" r:id="rId11"/>
    <p:sldId id="284" r:id="rId12"/>
    <p:sldId id="304" r:id="rId13"/>
    <p:sldId id="258" r:id="rId14"/>
    <p:sldId id="300" r:id="rId15"/>
    <p:sldId id="302" r:id="rId16"/>
    <p:sldId id="303" r:id="rId17"/>
    <p:sldId id="285" r:id="rId18"/>
    <p:sldId id="30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D2E"/>
    <a:srgbClr val="00A3AD"/>
    <a:srgbClr val="CB333B"/>
    <a:srgbClr val="FDC97A"/>
    <a:srgbClr val="53565A"/>
    <a:srgbClr val="F7E19B"/>
    <a:srgbClr val="912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5811-A542-4FF8-88FA-BA35194B981C}" type="datetimeFigureOut">
              <a:rPr lang="es-PY" smtClean="0"/>
              <a:t>23/7/2024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3AC4-D220-42CA-97B4-C81597F0D677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409840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5811-A542-4FF8-88FA-BA35194B981C}" type="datetimeFigureOut">
              <a:rPr lang="es-PY" smtClean="0"/>
              <a:t>23/7/2024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3AC4-D220-42CA-97B4-C81597F0D677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069691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5811-A542-4FF8-88FA-BA35194B981C}" type="datetimeFigureOut">
              <a:rPr lang="es-PY" smtClean="0"/>
              <a:t>23/7/2024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3AC4-D220-42CA-97B4-C81597F0D677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555220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5811-A542-4FF8-88FA-BA35194B981C}" type="datetimeFigureOut">
              <a:rPr lang="es-PY" smtClean="0"/>
              <a:t>23/7/2024</a:t>
            </a:fld>
            <a:endParaRPr lang="es-P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3AC4-D220-42CA-97B4-C81597F0D677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966740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5811-A542-4FF8-88FA-BA35194B981C}" type="datetimeFigureOut">
              <a:rPr lang="es-PY" smtClean="0"/>
              <a:t>23/7/2024</a:t>
            </a:fld>
            <a:endParaRPr lang="es-P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3AC4-D220-42CA-97B4-C81597F0D677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644150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5811-A542-4FF8-88FA-BA35194B981C}" type="datetimeFigureOut">
              <a:rPr lang="es-PY" smtClean="0"/>
              <a:t>23/7/2024</a:t>
            </a:fld>
            <a:endParaRPr lang="es-P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3AC4-D220-42CA-97B4-C81597F0D677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930068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5811-A542-4FF8-88FA-BA35194B981C}" type="datetimeFigureOut">
              <a:rPr lang="es-PY" smtClean="0"/>
              <a:t>23/7/2024</a:t>
            </a:fld>
            <a:endParaRPr lang="es-P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3AC4-D220-42CA-97B4-C81597F0D677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082578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5811-A542-4FF8-88FA-BA35194B981C}" type="datetimeFigureOut">
              <a:rPr lang="es-PY" smtClean="0"/>
              <a:t>23/7/2024</a:t>
            </a:fld>
            <a:endParaRPr lang="es-P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3AC4-D220-42CA-97B4-C81597F0D677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898419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5811-A542-4FF8-88FA-BA35194B981C}" type="datetimeFigureOut">
              <a:rPr lang="es-PY" smtClean="0"/>
              <a:t>23/7/2024</a:t>
            </a:fld>
            <a:endParaRPr lang="es-P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3AC4-D220-42CA-97B4-C81597F0D677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737742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5811-A542-4FF8-88FA-BA35194B981C}" type="datetimeFigureOut">
              <a:rPr lang="es-PY" smtClean="0"/>
              <a:t>23/7/2024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3AC4-D220-42CA-97B4-C81597F0D677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629574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5811-A542-4FF8-88FA-BA35194B981C}" type="datetimeFigureOut">
              <a:rPr lang="es-PY" smtClean="0"/>
              <a:t>23/7/2024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3AC4-D220-42CA-97B4-C81597F0D677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78742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AF5811-A542-4FF8-88FA-BA35194B981C}" type="datetimeFigureOut">
              <a:rPr lang="es-PY" smtClean="0"/>
              <a:t>23/7/2024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EF3AC4-D220-42CA-97B4-C81597F0D677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935001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58747F8-24A0-29F7-6BFF-720BC754E5C5}"/>
              </a:ext>
            </a:extLst>
          </p:cNvPr>
          <p:cNvSpPr txBox="1"/>
          <p:nvPr/>
        </p:nvSpPr>
        <p:spPr>
          <a:xfrm>
            <a:off x="7365304" y="903520"/>
            <a:ext cx="40408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dirty="0">
                <a:solidFill>
                  <a:srgbClr val="53565A"/>
                </a:solidFill>
                <a:latin typeface="Montserrat Medium" panose="00000600000000000000" pitchFamily="2" charset="0"/>
              </a:rPr>
              <a:t>Secretariado Latinoamericano</a:t>
            </a:r>
          </a:p>
          <a:p>
            <a:pPr algn="r"/>
            <a:r>
              <a:rPr lang="es-MX" dirty="0">
                <a:solidFill>
                  <a:srgbClr val="53565A"/>
                </a:solidFill>
                <a:latin typeface="Montserrat Medium" panose="00000600000000000000" pitchFamily="2" charset="0"/>
              </a:rPr>
              <a:t>Caminando juntos</a:t>
            </a:r>
          </a:p>
          <a:p>
            <a:pPr algn="r"/>
            <a:r>
              <a:rPr lang="es-MX" dirty="0">
                <a:solidFill>
                  <a:srgbClr val="53565A"/>
                </a:solidFill>
                <a:latin typeface="Montserrat Medium" panose="00000600000000000000" pitchFamily="2" charset="0"/>
              </a:rPr>
              <a:t>Abril 2024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741E068-AEFB-1FDF-F641-1CE8D407FB57}"/>
              </a:ext>
            </a:extLst>
          </p:cNvPr>
          <p:cNvSpPr txBox="1"/>
          <p:nvPr/>
        </p:nvSpPr>
        <p:spPr>
          <a:xfrm>
            <a:off x="1486422" y="3274861"/>
            <a:ext cx="9219156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MX" sz="4400" dirty="0">
                <a:solidFill>
                  <a:srgbClr val="53565A"/>
                </a:solidFill>
                <a:latin typeface="Montserrat Medium" panose="00000600000000000000" pitchFamily="2" charset="0"/>
              </a:rPr>
              <a:t>carismas y superioridades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9C0A8C7-5A70-25B2-3E62-4644C1733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625" y="775596"/>
            <a:ext cx="3745282" cy="117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59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1FC58F-65B8-30D7-4529-CD6F3115D44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6418" y="2867891"/>
            <a:ext cx="4675909" cy="1995054"/>
          </a:xfrm>
          <a:custGeom>
            <a:avLst/>
            <a:gdLst>
              <a:gd name="connsiteX0" fmla="*/ 0 w 4675909"/>
              <a:gd name="connsiteY0" fmla="*/ 0 h 1995054"/>
              <a:gd name="connsiteX1" fmla="*/ 4675909 w 4675909"/>
              <a:gd name="connsiteY1" fmla="*/ 0 h 1995054"/>
              <a:gd name="connsiteX2" fmla="*/ 4675909 w 4675909"/>
              <a:gd name="connsiteY2" fmla="*/ 1995054 h 1995054"/>
              <a:gd name="connsiteX3" fmla="*/ 0 w 4675909"/>
              <a:gd name="connsiteY3" fmla="*/ 1995054 h 1995054"/>
              <a:gd name="connsiteX4" fmla="*/ 0 w 4675909"/>
              <a:gd name="connsiteY4" fmla="*/ 0 h 1995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5909" h="1995054" fill="none" extrusionOk="0">
                <a:moveTo>
                  <a:pt x="0" y="0"/>
                </a:moveTo>
                <a:cubicBezTo>
                  <a:pt x="995064" y="-33775"/>
                  <a:pt x="3761446" y="138873"/>
                  <a:pt x="4675909" y="0"/>
                </a:cubicBezTo>
                <a:cubicBezTo>
                  <a:pt x="4602138" y="992319"/>
                  <a:pt x="4520026" y="1027310"/>
                  <a:pt x="4675909" y="1995054"/>
                </a:cubicBezTo>
                <a:cubicBezTo>
                  <a:pt x="3950447" y="1857724"/>
                  <a:pt x="1267468" y="1857198"/>
                  <a:pt x="0" y="1995054"/>
                </a:cubicBezTo>
                <a:cubicBezTo>
                  <a:pt x="152408" y="1173901"/>
                  <a:pt x="73868" y="327229"/>
                  <a:pt x="0" y="0"/>
                </a:cubicBezTo>
                <a:close/>
              </a:path>
              <a:path w="4675909" h="1995054" stroke="0" extrusionOk="0">
                <a:moveTo>
                  <a:pt x="0" y="0"/>
                </a:moveTo>
                <a:cubicBezTo>
                  <a:pt x="948001" y="-101487"/>
                  <a:pt x="3086368" y="-162162"/>
                  <a:pt x="4675909" y="0"/>
                </a:cubicBezTo>
                <a:cubicBezTo>
                  <a:pt x="4736622" y="752959"/>
                  <a:pt x="4614837" y="1607301"/>
                  <a:pt x="4675909" y="1995054"/>
                </a:cubicBezTo>
                <a:cubicBezTo>
                  <a:pt x="3202294" y="2045119"/>
                  <a:pt x="1544586" y="1836605"/>
                  <a:pt x="0" y="1995054"/>
                </a:cubicBezTo>
                <a:cubicBezTo>
                  <a:pt x="-24452" y="1171862"/>
                  <a:pt x="-67663" y="506335"/>
                  <a:pt x="0" y="0"/>
                </a:cubicBezTo>
                <a:close/>
              </a:path>
            </a:pathLst>
          </a:custGeom>
          <a:ln w="38100">
            <a:solidFill>
              <a:srgbClr val="F68D2E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txBody>
          <a:bodyPr anchor="b" anchorCtr="1">
            <a:normAutofit/>
          </a:bodyPr>
          <a:lstStyle/>
          <a:p>
            <a:pPr algn="ctr"/>
            <a:r>
              <a:rPr lang="es-ES" sz="5400" b="1" dirty="0">
                <a:solidFill>
                  <a:srgbClr val="53565A"/>
                </a:solidFill>
                <a:latin typeface="Montserrat Medium" panose="00000600000000000000" pitchFamily="2" charset="0"/>
              </a:rPr>
              <a:t>Bienvenida</a:t>
            </a:r>
            <a:br>
              <a:rPr lang="es-ES" sz="5400" b="1" dirty="0">
                <a:solidFill>
                  <a:srgbClr val="53565A"/>
                </a:solidFill>
                <a:latin typeface="Montserrat Medium" panose="00000600000000000000" pitchFamily="2" charset="0"/>
              </a:rPr>
            </a:br>
            <a:endParaRPr lang="en-US" sz="5400" b="1" dirty="0">
              <a:solidFill>
                <a:srgbClr val="53565A"/>
              </a:solidFill>
              <a:latin typeface="Montserrat Medium" panose="00000600000000000000" pitchFamily="2" charset="0"/>
            </a:endParaRPr>
          </a:p>
        </p:txBody>
      </p:sp>
      <p:pic>
        <p:nvPicPr>
          <p:cNvPr id="4" name="Marcador de contenido 3" descr="Un par de personas sentadas en una mesa&#10;&#10;Descripción generada automáticamente con confianza baja">
            <a:extLst>
              <a:ext uri="{FF2B5EF4-FFF2-40B4-BE49-F238E27FC236}">
                <a16:creationId xmlns:a16="http://schemas.microsoft.com/office/drawing/2014/main" id="{E6AD873B-5DBE-9A39-65D7-D89293BE46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281" r="-1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29058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>
            <a:extLst>
              <a:ext uri="{FF2B5EF4-FFF2-40B4-BE49-F238E27FC236}">
                <a16:creationId xmlns:a16="http://schemas.microsoft.com/office/drawing/2014/main" id="{732F74D4-1457-75B9-F31A-12C662C6F390}"/>
              </a:ext>
            </a:extLst>
          </p:cNvPr>
          <p:cNvSpPr/>
          <p:nvPr/>
        </p:nvSpPr>
        <p:spPr>
          <a:xfrm>
            <a:off x="-1" y="263059"/>
            <a:ext cx="12192000" cy="1621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ACA7DF7-3394-0E63-4445-F5DC227C773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0099" y="561842"/>
            <a:ext cx="10591800" cy="1023938"/>
          </a:xfrm>
          <a:custGeom>
            <a:avLst/>
            <a:gdLst>
              <a:gd name="connsiteX0" fmla="*/ 0 w 10591800"/>
              <a:gd name="connsiteY0" fmla="*/ 0 h 1023938"/>
              <a:gd name="connsiteX1" fmla="*/ 10591800 w 10591800"/>
              <a:gd name="connsiteY1" fmla="*/ 0 h 1023938"/>
              <a:gd name="connsiteX2" fmla="*/ 10591800 w 10591800"/>
              <a:gd name="connsiteY2" fmla="*/ 1023938 h 1023938"/>
              <a:gd name="connsiteX3" fmla="*/ 0 w 10591800"/>
              <a:gd name="connsiteY3" fmla="*/ 1023938 h 1023938"/>
              <a:gd name="connsiteX4" fmla="*/ 0 w 10591800"/>
              <a:gd name="connsiteY4" fmla="*/ 0 h 102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91800" h="1023938" fill="none" extrusionOk="0">
                <a:moveTo>
                  <a:pt x="0" y="0"/>
                </a:moveTo>
                <a:cubicBezTo>
                  <a:pt x="1745457" y="-109175"/>
                  <a:pt x="7908335" y="-48220"/>
                  <a:pt x="10591800" y="0"/>
                </a:cubicBezTo>
                <a:cubicBezTo>
                  <a:pt x="10607946" y="441534"/>
                  <a:pt x="10581686" y="522481"/>
                  <a:pt x="10591800" y="1023938"/>
                </a:cubicBezTo>
                <a:cubicBezTo>
                  <a:pt x="6869844" y="991116"/>
                  <a:pt x="3502614" y="999378"/>
                  <a:pt x="0" y="1023938"/>
                </a:cubicBezTo>
                <a:cubicBezTo>
                  <a:pt x="-65162" y="580060"/>
                  <a:pt x="73117" y="506202"/>
                  <a:pt x="0" y="0"/>
                </a:cubicBezTo>
                <a:close/>
              </a:path>
              <a:path w="10591800" h="1023938" stroke="0" extrusionOk="0">
                <a:moveTo>
                  <a:pt x="0" y="0"/>
                </a:moveTo>
                <a:cubicBezTo>
                  <a:pt x="1626519" y="56275"/>
                  <a:pt x="9423333" y="-36696"/>
                  <a:pt x="10591800" y="0"/>
                </a:cubicBezTo>
                <a:cubicBezTo>
                  <a:pt x="10528254" y="204732"/>
                  <a:pt x="10556299" y="808860"/>
                  <a:pt x="10591800" y="1023938"/>
                </a:cubicBezTo>
                <a:cubicBezTo>
                  <a:pt x="5495719" y="964484"/>
                  <a:pt x="2419537" y="1048033"/>
                  <a:pt x="0" y="1023938"/>
                </a:cubicBezTo>
                <a:cubicBezTo>
                  <a:pt x="42141" y="835539"/>
                  <a:pt x="52019" y="50446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CB333B"/>
            </a:solidFill>
            <a:extLst>
              <a:ext uri="{C807C97D-BFC1-408E-A445-0C87EB9F89A2}">
                <ask:lineSketchStyleProps xmlns:ask="http://schemas.microsoft.com/office/drawing/2018/sketchyshapes" sd="1617256088">
                  <ask:type>
                    <ask:lineSketchCurve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PY" sz="5400" b="1" dirty="0">
                <a:solidFill>
                  <a:srgbClr val="53565A"/>
                </a:solidFill>
                <a:latin typeface="Montserrat Medium" panose="00000600000000000000" pitchFamily="2" charset="0"/>
                <a:cs typeface="Arial" panose="020B0604020202020204" pitchFamily="34" charset="0"/>
              </a:rPr>
              <a:t>Carismas y Superioridades</a:t>
            </a:r>
            <a:endParaRPr lang="es-PY" sz="5400" b="1" dirty="0">
              <a:solidFill>
                <a:srgbClr val="53565A"/>
              </a:solidFill>
              <a:effectLst/>
              <a:latin typeface="Montserrat Medium" panose="00000600000000000000" pitchFamily="2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8" name="Imagen 27" descr="Icono&#10;&#10;Descripción generada automáticamente">
            <a:extLst>
              <a:ext uri="{FF2B5EF4-FFF2-40B4-BE49-F238E27FC236}">
                <a16:creationId xmlns:a16="http://schemas.microsoft.com/office/drawing/2014/main" id="{2BC2CC71-9B8A-C89B-689F-3FDA47C55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416" y="1884556"/>
            <a:ext cx="6254458" cy="400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7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038CD57-3FFE-14A0-AF43-C40817498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492" y="3040380"/>
            <a:ext cx="3772297" cy="777240"/>
          </a:xfrm>
          <a:custGeom>
            <a:avLst/>
            <a:gdLst>
              <a:gd name="connsiteX0" fmla="*/ 0 w 3772297"/>
              <a:gd name="connsiteY0" fmla="*/ 0 h 777240"/>
              <a:gd name="connsiteX1" fmla="*/ 3772297 w 3772297"/>
              <a:gd name="connsiteY1" fmla="*/ 0 h 777240"/>
              <a:gd name="connsiteX2" fmla="*/ 3772297 w 3772297"/>
              <a:gd name="connsiteY2" fmla="*/ 777240 h 777240"/>
              <a:gd name="connsiteX3" fmla="*/ 0 w 3772297"/>
              <a:gd name="connsiteY3" fmla="*/ 777240 h 777240"/>
              <a:gd name="connsiteX4" fmla="*/ 0 w 3772297"/>
              <a:gd name="connsiteY4" fmla="*/ 0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2297" h="777240" fill="none" extrusionOk="0">
                <a:moveTo>
                  <a:pt x="0" y="0"/>
                </a:moveTo>
                <a:cubicBezTo>
                  <a:pt x="964008" y="-164288"/>
                  <a:pt x="3087039" y="72486"/>
                  <a:pt x="3772297" y="0"/>
                </a:cubicBezTo>
                <a:cubicBezTo>
                  <a:pt x="3765536" y="173813"/>
                  <a:pt x="3733044" y="486057"/>
                  <a:pt x="3772297" y="777240"/>
                </a:cubicBezTo>
                <a:cubicBezTo>
                  <a:pt x="2678170" y="631698"/>
                  <a:pt x="1624911" y="884129"/>
                  <a:pt x="0" y="777240"/>
                </a:cubicBezTo>
                <a:cubicBezTo>
                  <a:pt x="31068" y="470013"/>
                  <a:pt x="-38134" y="246214"/>
                  <a:pt x="0" y="0"/>
                </a:cubicBezTo>
                <a:close/>
              </a:path>
              <a:path w="3772297" h="777240" stroke="0" extrusionOk="0">
                <a:moveTo>
                  <a:pt x="0" y="0"/>
                </a:moveTo>
                <a:cubicBezTo>
                  <a:pt x="1570041" y="-58395"/>
                  <a:pt x="3211745" y="-50848"/>
                  <a:pt x="3772297" y="0"/>
                </a:cubicBezTo>
                <a:cubicBezTo>
                  <a:pt x="3735012" y="334402"/>
                  <a:pt x="3794841" y="561532"/>
                  <a:pt x="3772297" y="777240"/>
                </a:cubicBezTo>
                <a:cubicBezTo>
                  <a:pt x="3288959" y="803224"/>
                  <a:pt x="1352527" y="743545"/>
                  <a:pt x="0" y="777240"/>
                </a:cubicBezTo>
                <a:cubicBezTo>
                  <a:pt x="-59144" y="625727"/>
                  <a:pt x="23353" y="198042"/>
                  <a:pt x="0" y="0"/>
                </a:cubicBezTo>
                <a:close/>
              </a:path>
            </a:pathLst>
          </a:custGeom>
          <a:ln w="38100">
            <a:solidFill>
              <a:srgbClr val="00A3AD"/>
            </a:solidFill>
            <a:extLst>
              <a:ext uri="{C807C97D-BFC1-408E-A445-0C87EB9F89A2}">
                <ask:lineSketchStyleProps xmlns:ask="http://schemas.microsoft.com/office/drawing/2018/sketchyshapes" sd="3665546134"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400" b="1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oración</a:t>
            </a:r>
            <a:endParaRPr lang="en-US" sz="5400" b="1" dirty="0">
              <a:solidFill>
                <a:srgbClr val="53565A"/>
              </a:solidFill>
              <a:latin typeface="Montserrat Medium" panose="00000600000000000000" pitchFamily="2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CE203E3-37B2-E57E-43C2-451DC644A9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76" r="10737" b="-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4122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67F69096-6900-5597-DBDA-C23AD5C14B5F}"/>
              </a:ext>
            </a:extLst>
          </p:cNvPr>
          <p:cNvSpPr/>
          <p:nvPr/>
        </p:nvSpPr>
        <p:spPr>
          <a:xfrm>
            <a:off x="6278137" y="231387"/>
            <a:ext cx="5913863" cy="13771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E43B789-305D-6F7B-F297-E7E17817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1751" y="2867891"/>
            <a:ext cx="4022449" cy="1035976"/>
          </a:xfrm>
          <a:custGeom>
            <a:avLst/>
            <a:gdLst>
              <a:gd name="connsiteX0" fmla="*/ 0 w 4022449"/>
              <a:gd name="connsiteY0" fmla="*/ 0 h 1035976"/>
              <a:gd name="connsiteX1" fmla="*/ 4022449 w 4022449"/>
              <a:gd name="connsiteY1" fmla="*/ 0 h 1035976"/>
              <a:gd name="connsiteX2" fmla="*/ 4022449 w 4022449"/>
              <a:gd name="connsiteY2" fmla="*/ 1035976 h 1035976"/>
              <a:gd name="connsiteX3" fmla="*/ 0 w 4022449"/>
              <a:gd name="connsiteY3" fmla="*/ 1035976 h 1035976"/>
              <a:gd name="connsiteX4" fmla="*/ 0 w 4022449"/>
              <a:gd name="connsiteY4" fmla="*/ 0 h 1035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2449" h="1035976" fill="none" extrusionOk="0">
                <a:moveTo>
                  <a:pt x="0" y="0"/>
                </a:moveTo>
                <a:cubicBezTo>
                  <a:pt x="1569385" y="-80747"/>
                  <a:pt x="2900947" y="-162131"/>
                  <a:pt x="4022449" y="0"/>
                </a:cubicBezTo>
                <a:cubicBezTo>
                  <a:pt x="4076925" y="154186"/>
                  <a:pt x="3967041" y="726220"/>
                  <a:pt x="4022449" y="1035976"/>
                </a:cubicBezTo>
                <a:cubicBezTo>
                  <a:pt x="3266690" y="1056897"/>
                  <a:pt x="1268618" y="1185723"/>
                  <a:pt x="0" y="1035976"/>
                </a:cubicBezTo>
                <a:cubicBezTo>
                  <a:pt x="90577" y="767828"/>
                  <a:pt x="-52605" y="390016"/>
                  <a:pt x="0" y="0"/>
                </a:cubicBezTo>
                <a:close/>
              </a:path>
              <a:path w="4022449" h="1035976" stroke="0" extrusionOk="0">
                <a:moveTo>
                  <a:pt x="0" y="0"/>
                </a:moveTo>
                <a:cubicBezTo>
                  <a:pt x="584890" y="-121773"/>
                  <a:pt x="2268255" y="59826"/>
                  <a:pt x="4022449" y="0"/>
                </a:cubicBezTo>
                <a:cubicBezTo>
                  <a:pt x="3957949" y="254370"/>
                  <a:pt x="4083243" y="660563"/>
                  <a:pt x="4022449" y="1035976"/>
                </a:cubicBezTo>
                <a:cubicBezTo>
                  <a:pt x="2418273" y="908354"/>
                  <a:pt x="655407" y="1166945"/>
                  <a:pt x="0" y="1035976"/>
                </a:cubicBezTo>
                <a:cubicBezTo>
                  <a:pt x="-14860" y="831842"/>
                  <a:pt x="-35292" y="247832"/>
                  <a:pt x="0" y="0"/>
                </a:cubicBezTo>
                <a:close/>
              </a:path>
            </a:pathLst>
          </a:custGeom>
          <a:ln w="38100">
            <a:solidFill>
              <a:srgbClr val="F68D2E"/>
            </a:solidFill>
            <a:extLst>
              <a:ext uri="{C807C97D-BFC1-408E-A445-0C87EB9F89A2}">
                <ask:lineSketchStyleProps xmlns:ask="http://schemas.microsoft.com/office/drawing/2018/sketchyshapes" sd="174355500">
                  <ask:type>
                    <ask:lineSketchCurved/>
                  </ask:type>
                </ask:lineSketchStyleProps>
              </a:ext>
            </a:extLst>
          </a:ln>
        </p:spPr>
        <p:txBody>
          <a:bodyPr anchor="b">
            <a:noAutofit/>
          </a:bodyPr>
          <a:lstStyle/>
          <a:p>
            <a:pPr algn="ctr"/>
            <a:r>
              <a:rPr lang="es-PY" sz="5400" b="1" dirty="0">
                <a:solidFill>
                  <a:srgbClr val="53565A"/>
                </a:solidFill>
                <a:latin typeface="Montserrat Medium" panose="00000600000000000000" pitchFamily="2" charset="0"/>
                <a:cs typeface="Arial" panose="020B0604020202020204" pitchFamily="34" charset="0"/>
              </a:rPr>
              <a:t>Carismas</a:t>
            </a:r>
          </a:p>
        </p:txBody>
      </p:sp>
      <p:pic>
        <p:nvPicPr>
          <p:cNvPr id="2054" name="Picture 6" descr="Circle of hands palms up Stock Photos - Page 1 : Masterfile">
            <a:extLst>
              <a:ext uri="{FF2B5EF4-FFF2-40B4-BE49-F238E27FC236}">
                <a16:creationId xmlns:a16="http://schemas.microsoft.com/office/drawing/2014/main" id="{A30BED05-6771-C670-6104-D34BF75B2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138" y="-18332"/>
            <a:ext cx="5592338" cy="689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708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OS ESQUEMAS MENTALES X (LA SUPERIORIDAD) - Escribir y meditar">
            <a:extLst>
              <a:ext uri="{FF2B5EF4-FFF2-40B4-BE49-F238E27FC236}">
                <a16:creationId xmlns:a16="http://schemas.microsoft.com/office/drawing/2014/main" id="{B3170210-7D21-1FB4-2DEE-76537D7196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73" b="-1"/>
          <a:stretch/>
        </p:blipFill>
        <p:spPr bwMode="auto">
          <a:xfrm>
            <a:off x="-11767" y="2221586"/>
            <a:ext cx="6537258" cy="463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A528670-B061-3CEB-08EF-7E1E81EB2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762" y="338828"/>
            <a:ext cx="6096563" cy="1377177"/>
          </a:xfrm>
          <a:custGeom>
            <a:avLst/>
            <a:gdLst>
              <a:gd name="connsiteX0" fmla="*/ 0 w 6096563"/>
              <a:gd name="connsiteY0" fmla="*/ 0 h 1377177"/>
              <a:gd name="connsiteX1" fmla="*/ 6096563 w 6096563"/>
              <a:gd name="connsiteY1" fmla="*/ 0 h 1377177"/>
              <a:gd name="connsiteX2" fmla="*/ 6096563 w 6096563"/>
              <a:gd name="connsiteY2" fmla="*/ 1377177 h 1377177"/>
              <a:gd name="connsiteX3" fmla="*/ 0 w 6096563"/>
              <a:gd name="connsiteY3" fmla="*/ 1377177 h 1377177"/>
              <a:gd name="connsiteX4" fmla="*/ 0 w 6096563"/>
              <a:gd name="connsiteY4" fmla="*/ 0 h 1377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563" h="1377177" extrusionOk="0">
                <a:moveTo>
                  <a:pt x="0" y="0"/>
                </a:moveTo>
                <a:cubicBezTo>
                  <a:pt x="1287849" y="3725"/>
                  <a:pt x="5173224" y="-135879"/>
                  <a:pt x="6096563" y="0"/>
                </a:cubicBezTo>
                <a:cubicBezTo>
                  <a:pt x="6051448" y="283586"/>
                  <a:pt x="6157790" y="1101697"/>
                  <a:pt x="6096563" y="1377177"/>
                </a:cubicBezTo>
                <a:cubicBezTo>
                  <a:pt x="4039912" y="1243761"/>
                  <a:pt x="1280079" y="1282344"/>
                  <a:pt x="0" y="1377177"/>
                </a:cubicBezTo>
                <a:cubicBezTo>
                  <a:pt x="-53486" y="811714"/>
                  <a:pt x="100480" y="344237"/>
                  <a:pt x="0" y="0"/>
                </a:cubicBezTo>
                <a:close/>
              </a:path>
            </a:pathLst>
          </a:custGeom>
          <a:noFill/>
          <a:ln w="38100">
            <a:solidFill>
              <a:srgbClr val="00A3AD"/>
            </a:solidFill>
            <a:extLst>
              <a:ext uri="{C807C97D-BFC1-408E-A445-0C87EB9F89A2}">
                <ask:lineSketchStyleProps xmlns:ask="http://schemas.microsoft.com/office/drawing/2018/sketchyshapes" sd="1430491155"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b="1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Superioridades</a:t>
            </a:r>
            <a:endParaRPr lang="en-US" sz="5400" b="1" dirty="0">
              <a:solidFill>
                <a:srgbClr val="53565A"/>
              </a:solidFill>
              <a:latin typeface="Montserrat Medium" panose="00000600000000000000" pitchFamily="2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398E4BF-6F38-0DBC-94CA-69D8CCD67ADB}"/>
              </a:ext>
            </a:extLst>
          </p:cNvPr>
          <p:cNvSpPr/>
          <p:nvPr/>
        </p:nvSpPr>
        <p:spPr>
          <a:xfrm>
            <a:off x="6095437" y="263051"/>
            <a:ext cx="6096564" cy="13771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85956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FA4730D-4720-AD6B-3734-22BF65DE66F0}"/>
              </a:ext>
            </a:extLst>
          </p:cNvPr>
          <p:cNvSpPr/>
          <p:nvPr/>
        </p:nvSpPr>
        <p:spPr>
          <a:xfrm>
            <a:off x="0" y="2715904"/>
            <a:ext cx="4012442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E4E7989-375F-A8E3-1D36-3AB327BD6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29" y="2119745"/>
            <a:ext cx="4012442" cy="1309254"/>
          </a:xfrm>
          <a:custGeom>
            <a:avLst/>
            <a:gdLst>
              <a:gd name="connsiteX0" fmla="*/ 0 w 4012442"/>
              <a:gd name="connsiteY0" fmla="*/ 0 h 1309254"/>
              <a:gd name="connsiteX1" fmla="*/ 4012442 w 4012442"/>
              <a:gd name="connsiteY1" fmla="*/ 0 h 1309254"/>
              <a:gd name="connsiteX2" fmla="*/ 4012442 w 4012442"/>
              <a:gd name="connsiteY2" fmla="*/ 1309254 h 1309254"/>
              <a:gd name="connsiteX3" fmla="*/ 0 w 4012442"/>
              <a:gd name="connsiteY3" fmla="*/ 1309254 h 1309254"/>
              <a:gd name="connsiteX4" fmla="*/ 0 w 4012442"/>
              <a:gd name="connsiteY4" fmla="*/ 0 h 130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2442" h="1309254" fill="none" extrusionOk="0">
                <a:moveTo>
                  <a:pt x="0" y="0"/>
                </a:moveTo>
                <a:cubicBezTo>
                  <a:pt x="861970" y="-74335"/>
                  <a:pt x="2911565" y="69965"/>
                  <a:pt x="4012442" y="0"/>
                </a:cubicBezTo>
                <a:cubicBezTo>
                  <a:pt x="4080892" y="309623"/>
                  <a:pt x="4031714" y="975917"/>
                  <a:pt x="4012442" y="1309254"/>
                </a:cubicBezTo>
                <a:cubicBezTo>
                  <a:pt x="3263065" y="1191476"/>
                  <a:pt x="469757" y="1295369"/>
                  <a:pt x="0" y="1309254"/>
                </a:cubicBezTo>
                <a:cubicBezTo>
                  <a:pt x="-95660" y="1080040"/>
                  <a:pt x="-84358" y="315989"/>
                  <a:pt x="0" y="0"/>
                </a:cubicBezTo>
                <a:close/>
              </a:path>
              <a:path w="4012442" h="1309254" stroke="0" extrusionOk="0">
                <a:moveTo>
                  <a:pt x="0" y="0"/>
                </a:moveTo>
                <a:cubicBezTo>
                  <a:pt x="1071039" y="-99067"/>
                  <a:pt x="2682564" y="-65637"/>
                  <a:pt x="4012442" y="0"/>
                </a:cubicBezTo>
                <a:cubicBezTo>
                  <a:pt x="4056888" y="372719"/>
                  <a:pt x="4020863" y="1080107"/>
                  <a:pt x="4012442" y="1309254"/>
                </a:cubicBezTo>
                <a:cubicBezTo>
                  <a:pt x="2392587" y="1471717"/>
                  <a:pt x="1562379" y="1319653"/>
                  <a:pt x="0" y="1309254"/>
                </a:cubicBezTo>
                <a:cubicBezTo>
                  <a:pt x="115996" y="1171578"/>
                  <a:pt x="-69536" y="318707"/>
                  <a:pt x="0" y="0"/>
                </a:cubicBezTo>
                <a:close/>
              </a:path>
            </a:pathLst>
          </a:custGeom>
          <a:ln w="38100">
            <a:solidFill>
              <a:srgbClr val="CB333B"/>
            </a:solidFill>
            <a:extLst>
              <a:ext uri="{C807C97D-BFC1-408E-A445-0C87EB9F89A2}">
                <ask:lineSketchStyleProps xmlns:ask="http://schemas.microsoft.com/office/drawing/2018/sketchyshapes" sd="2620392346">
                  <ask:type>
                    <ask:lineSketchCurved/>
                  </ask:type>
                </ask:lineSketchStyleProps>
              </a:ext>
            </a:extLst>
          </a:ln>
        </p:spPr>
        <p:txBody>
          <a:bodyPr anchor="b">
            <a:noAutofit/>
          </a:bodyPr>
          <a:lstStyle/>
          <a:p>
            <a:r>
              <a:rPr lang="es-PY" sz="4000" b="1" dirty="0">
                <a:solidFill>
                  <a:srgbClr val="53565A"/>
                </a:solidFill>
                <a:latin typeface="Montserrat Medium" panose="00000600000000000000" pitchFamily="2" charset="0"/>
                <a:cs typeface="Arial" panose="020B0604020202020204" pitchFamily="34" charset="0"/>
              </a:rPr>
              <a:t>Ejemplos de superioridades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043D7C-8D3F-EDBF-2FD8-EBDBF2485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2442" y="378129"/>
            <a:ext cx="8054142" cy="6479871"/>
          </a:xfrm>
        </p:spPr>
        <p:txBody>
          <a:bodyPr anchor="ctr">
            <a:normAutofit/>
          </a:bodyPr>
          <a:lstStyle/>
          <a:p>
            <a:pPr marL="449580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s-EC" dirty="0">
                <a:solidFill>
                  <a:srgbClr val="53565A"/>
                </a:solidFill>
                <a:effectLst/>
                <a:latin typeface="Montserrat Medium" panose="00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“Soy una persona más generosa y caritativa, por lo tanto, puedo ayudar de mejor manera”.</a:t>
            </a:r>
            <a:endParaRPr lang="es-PY" dirty="0">
              <a:solidFill>
                <a:srgbClr val="53565A"/>
              </a:solidFill>
              <a:effectLst/>
              <a:latin typeface="Montserrat Medium" panose="00000600000000000000" pitchFamily="2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49580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s-EC" dirty="0">
                <a:solidFill>
                  <a:srgbClr val="53565A"/>
                </a:solidFill>
                <a:effectLst/>
                <a:latin typeface="Montserrat Medium" panose="00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“Soy más objetivo/a y </a:t>
            </a:r>
            <a:r>
              <a:rPr lang="es-EC" dirty="0">
                <a:solidFill>
                  <a:srgbClr val="53565A"/>
                </a:solidFill>
                <a:latin typeface="Montserrat Medium" panose="00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veo</a:t>
            </a:r>
            <a:r>
              <a:rPr lang="es-EC" dirty="0">
                <a:solidFill>
                  <a:srgbClr val="53565A"/>
                </a:solidFill>
                <a:effectLst/>
                <a:latin typeface="Montserrat Medium" panose="00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más allá de la respuesta emocional a un conflicto, por lo tanto, debes dejar que yo resuelva el problema”.</a:t>
            </a:r>
          </a:p>
          <a:p>
            <a:pPr marL="449580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s-EC" dirty="0">
                <a:solidFill>
                  <a:srgbClr val="53565A"/>
                </a:solidFill>
                <a:effectLst/>
                <a:latin typeface="Montserrat Medium" panose="00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“Si va a estar bien hecho, necesito hacerlo yo, lo tengo que hacer yo”.</a:t>
            </a:r>
          </a:p>
          <a:p>
            <a:pPr marL="449580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s-EC" dirty="0">
                <a:solidFill>
                  <a:srgbClr val="53565A"/>
                </a:solidFill>
                <a:effectLst/>
                <a:latin typeface="Montserrat Medium" panose="00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Yo soy el párroco, por lo tanto, yo decido.</a:t>
            </a:r>
          </a:p>
          <a:p>
            <a:pPr marL="449580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s-EC" dirty="0">
                <a:solidFill>
                  <a:srgbClr val="53565A"/>
                </a:solidFill>
                <a:latin typeface="Montserrat Medium" panose="00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Yo sé más que los laicos, estoy más preparado.</a:t>
            </a:r>
            <a:endParaRPr lang="es-EC" dirty="0">
              <a:solidFill>
                <a:srgbClr val="53565A"/>
              </a:solidFill>
              <a:effectLst/>
              <a:latin typeface="Montserrat Medium" panose="00000600000000000000" pitchFamily="2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49580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endParaRPr lang="es-PY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49580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endParaRPr lang="es-PY" sz="17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87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16078ED-3F8A-97EB-3DEB-1D968E5A8294}"/>
              </a:ext>
            </a:extLst>
          </p:cNvPr>
          <p:cNvSpPr/>
          <p:nvPr/>
        </p:nvSpPr>
        <p:spPr>
          <a:xfrm>
            <a:off x="0" y="277283"/>
            <a:ext cx="5636525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47A124-FF84-D990-694A-AB2F92A5012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736501" y="1130250"/>
            <a:ext cx="4959350" cy="1651380"/>
          </a:xfrm>
          <a:custGeom>
            <a:avLst/>
            <a:gdLst>
              <a:gd name="connsiteX0" fmla="*/ 0 w 4959350"/>
              <a:gd name="connsiteY0" fmla="*/ 0 h 1651380"/>
              <a:gd name="connsiteX1" fmla="*/ 4959350 w 4959350"/>
              <a:gd name="connsiteY1" fmla="*/ 0 h 1651380"/>
              <a:gd name="connsiteX2" fmla="*/ 4959350 w 4959350"/>
              <a:gd name="connsiteY2" fmla="*/ 1651380 h 1651380"/>
              <a:gd name="connsiteX3" fmla="*/ 0 w 4959350"/>
              <a:gd name="connsiteY3" fmla="*/ 1651380 h 1651380"/>
              <a:gd name="connsiteX4" fmla="*/ 0 w 4959350"/>
              <a:gd name="connsiteY4" fmla="*/ 0 h 1651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9350" h="1651380" fill="none" extrusionOk="0">
                <a:moveTo>
                  <a:pt x="0" y="0"/>
                </a:moveTo>
                <a:cubicBezTo>
                  <a:pt x="1857526" y="-35513"/>
                  <a:pt x="3843617" y="-29277"/>
                  <a:pt x="4959350" y="0"/>
                </a:cubicBezTo>
                <a:cubicBezTo>
                  <a:pt x="4972178" y="462246"/>
                  <a:pt x="4835469" y="1272941"/>
                  <a:pt x="4959350" y="1651380"/>
                </a:cubicBezTo>
                <a:cubicBezTo>
                  <a:pt x="2925283" y="1662195"/>
                  <a:pt x="583085" y="1583385"/>
                  <a:pt x="0" y="1651380"/>
                </a:cubicBezTo>
                <a:cubicBezTo>
                  <a:pt x="82606" y="837213"/>
                  <a:pt x="103928" y="693923"/>
                  <a:pt x="0" y="0"/>
                </a:cubicBezTo>
                <a:close/>
              </a:path>
              <a:path w="4959350" h="1651380" stroke="0" extrusionOk="0">
                <a:moveTo>
                  <a:pt x="0" y="0"/>
                </a:moveTo>
                <a:cubicBezTo>
                  <a:pt x="1760983" y="37116"/>
                  <a:pt x="4117309" y="-116785"/>
                  <a:pt x="4959350" y="0"/>
                </a:cubicBezTo>
                <a:cubicBezTo>
                  <a:pt x="4886122" y="682355"/>
                  <a:pt x="5088835" y="1460572"/>
                  <a:pt x="4959350" y="1651380"/>
                </a:cubicBezTo>
                <a:cubicBezTo>
                  <a:pt x="4006911" y="1805165"/>
                  <a:pt x="2412010" y="1768570"/>
                  <a:pt x="0" y="1651380"/>
                </a:cubicBezTo>
                <a:cubicBezTo>
                  <a:pt x="-7083" y="1091698"/>
                  <a:pt x="118327" y="305245"/>
                  <a:pt x="0" y="0"/>
                </a:cubicBezTo>
                <a:close/>
              </a:path>
            </a:pathLst>
          </a:custGeom>
          <a:ln w="38100">
            <a:solidFill>
              <a:srgbClr val="00A3AD"/>
            </a:solidFill>
            <a:extLst>
              <a:ext uri="{C807C97D-BFC1-408E-A445-0C87EB9F89A2}">
                <ask:lineSketchStyleProps xmlns:ask="http://schemas.microsoft.com/office/drawing/2018/sketchyshapes" sd="670312031">
                  <ask:type>
                    <ask:lineSketchCurved/>
                  </ask:type>
                </ask:lineSketchStyleProps>
              </a:ext>
            </a:extLst>
          </a:ln>
        </p:spPr>
        <p:txBody>
          <a:bodyPr anchor="t">
            <a:normAutofit fontScale="90000"/>
          </a:bodyPr>
          <a:lstStyle/>
          <a:p>
            <a:r>
              <a:rPr lang="es-EC" sz="5400" b="1" dirty="0">
                <a:solidFill>
                  <a:srgbClr val="53565A"/>
                </a:solidFill>
                <a:latin typeface="Montserrat Medium" panose="00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Efectos de las </a:t>
            </a:r>
            <a:r>
              <a:rPr lang="es-EC" sz="5400" b="1" dirty="0">
                <a:solidFill>
                  <a:srgbClr val="53565A"/>
                </a:solidFill>
                <a:latin typeface="Montserrat Medium" panose="00000600000000000000" pitchFamily="2" charset="0"/>
              </a:rPr>
              <a:t>superioridades</a:t>
            </a:r>
            <a:br>
              <a:rPr lang="es-PY" sz="3600" b="1" dirty="0">
                <a:solidFill>
                  <a:srgbClr val="53565A"/>
                </a:solidFill>
                <a:latin typeface="Montserrat Medium" panose="00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s-PY" sz="3600" b="1" dirty="0">
              <a:solidFill>
                <a:srgbClr val="53565A"/>
              </a:solidFill>
              <a:latin typeface="Montserrat Medium" panose="00000600000000000000" pitchFamily="2" charset="0"/>
            </a:endParaRPr>
          </a:p>
        </p:txBody>
      </p:sp>
      <p:pic>
        <p:nvPicPr>
          <p:cNvPr id="4098" name="Picture 2" descr="Evita peleas innecesarias con tu pareja | Diariamente Ali">
            <a:extLst>
              <a:ext uri="{FF2B5EF4-FFF2-40B4-BE49-F238E27FC236}">
                <a16:creationId xmlns:a16="http://schemas.microsoft.com/office/drawing/2014/main" id="{6D947979-152D-C80E-BC7F-08A8F5494F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2" r="1195" b="-1"/>
          <a:stretch/>
        </p:blipFill>
        <p:spPr bwMode="auto">
          <a:xfrm>
            <a:off x="-95534" y="1704898"/>
            <a:ext cx="8118493" cy="5153102"/>
          </a:xfrm>
          <a:custGeom>
            <a:avLst/>
            <a:gdLst/>
            <a:ahLst/>
            <a:cxnLst/>
            <a:rect l="l" t="t" r="r" b="b"/>
            <a:pathLst>
              <a:path w="6448424" h="3752849">
                <a:moveTo>
                  <a:pt x="0" y="0"/>
                </a:moveTo>
                <a:lnTo>
                  <a:pt x="137978" y="22215"/>
                </a:lnTo>
                <a:cubicBezTo>
                  <a:pt x="196046" y="32277"/>
                  <a:pt x="252469" y="42437"/>
                  <a:pt x="295660" y="49771"/>
                </a:cubicBezTo>
                <a:cubicBezTo>
                  <a:pt x="364885" y="66610"/>
                  <a:pt x="403214" y="32071"/>
                  <a:pt x="456941" y="65635"/>
                </a:cubicBezTo>
                <a:cubicBezTo>
                  <a:pt x="529612" y="69090"/>
                  <a:pt x="662508" y="71245"/>
                  <a:pt x="731691" y="70501"/>
                </a:cubicBezTo>
                <a:cubicBezTo>
                  <a:pt x="768741" y="62400"/>
                  <a:pt x="808263" y="64633"/>
                  <a:pt x="841820" y="61171"/>
                </a:cubicBezTo>
                <a:cubicBezTo>
                  <a:pt x="958973" y="43639"/>
                  <a:pt x="1009730" y="45863"/>
                  <a:pt x="1068219" y="39136"/>
                </a:cubicBezTo>
                <a:cubicBezTo>
                  <a:pt x="1104329" y="33447"/>
                  <a:pt x="1156536" y="44203"/>
                  <a:pt x="1174190" y="38808"/>
                </a:cubicBezTo>
                <a:cubicBezTo>
                  <a:pt x="1188943" y="36385"/>
                  <a:pt x="1213832" y="14880"/>
                  <a:pt x="1225923" y="34507"/>
                </a:cubicBezTo>
                <a:cubicBezTo>
                  <a:pt x="1305283" y="8501"/>
                  <a:pt x="1319617" y="30839"/>
                  <a:pt x="1385617" y="18003"/>
                </a:cubicBezTo>
                <a:cubicBezTo>
                  <a:pt x="1461876" y="-26747"/>
                  <a:pt x="1519510" y="56342"/>
                  <a:pt x="1563967" y="4638"/>
                </a:cubicBezTo>
                <a:lnTo>
                  <a:pt x="1676634" y="10582"/>
                </a:lnTo>
                <a:lnTo>
                  <a:pt x="1769429" y="20265"/>
                </a:lnTo>
                <a:cubicBezTo>
                  <a:pt x="1790625" y="23534"/>
                  <a:pt x="1880369" y="18448"/>
                  <a:pt x="1900584" y="27732"/>
                </a:cubicBezTo>
                <a:cubicBezTo>
                  <a:pt x="2072430" y="22762"/>
                  <a:pt x="2014935" y="5831"/>
                  <a:pt x="2127041" y="22101"/>
                </a:cubicBezTo>
                <a:cubicBezTo>
                  <a:pt x="2168847" y="65820"/>
                  <a:pt x="2153052" y="28773"/>
                  <a:pt x="2211644" y="44507"/>
                </a:cubicBezTo>
                <a:cubicBezTo>
                  <a:pt x="2211201" y="9921"/>
                  <a:pt x="2277596" y="73686"/>
                  <a:pt x="2299605" y="38004"/>
                </a:cubicBezTo>
                <a:cubicBezTo>
                  <a:pt x="2309570" y="41997"/>
                  <a:pt x="2318531" y="46991"/>
                  <a:pt x="2327359" y="52270"/>
                </a:cubicBezTo>
                <a:lnTo>
                  <a:pt x="2331995" y="55017"/>
                </a:lnTo>
                <a:lnTo>
                  <a:pt x="2353777" y="59755"/>
                </a:lnTo>
                <a:lnTo>
                  <a:pt x="2355893" y="68914"/>
                </a:lnTo>
                <a:lnTo>
                  <a:pt x="2385794" y="81650"/>
                </a:lnTo>
                <a:cubicBezTo>
                  <a:pt x="2397613" y="85211"/>
                  <a:pt x="2411061" y="87627"/>
                  <a:pt x="2427010" y="88184"/>
                </a:cubicBezTo>
                <a:cubicBezTo>
                  <a:pt x="2486314" y="76422"/>
                  <a:pt x="2553170" y="126870"/>
                  <a:pt x="2627153" y="110451"/>
                </a:cubicBezTo>
                <a:cubicBezTo>
                  <a:pt x="2653722" y="107383"/>
                  <a:pt x="2732043" y="116068"/>
                  <a:pt x="2744462" y="128780"/>
                </a:cubicBezTo>
                <a:cubicBezTo>
                  <a:pt x="2760299" y="132873"/>
                  <a:pt x="2780248" y="130843"/>
                  <a:pt x="2785202" y="143610"/>
                </a:cubicBezTo>
                <a:cubicBezTo>
                  <a:pt x="2794558" y="159316"/>
                  <a:pt x="2856498" y="142821"/>
                  <a:pt x="2844667" y="159029"/>
                </a:cubicBezTo>
                <a:cubicBezTo>
                  <a:pt x="2888530" y="147871"/>
                  <a:pt x="2914187" y="181391"/>
                  <a:pt x="2946649" y="192330"/>
                </a:cubicBezTo>
                <a:cubicBezTo>
                  <a:pt x="2981872" y="180417"/>
                  <a:pt x="3015239" y="215115"/>
                  <a:pt x="3088812" y="226485"/>
                </a:cubicBezTo>
                <a:cubicBezTo>
                  <a:pt x="3127734" y="212524"/>
                  <a:pt x="3138301" y="234381"/>
                  <a:pt x="3208669" y="217774"/>
                </a:cubicBezTo>
                <a:cubicBezTo>
                  <a:pt x="3242208" y="219284"/>
                  <a:pt x="3229623" y="233297"/>
                  <a:pt x="3290045" y="235553"/>
                </a:cubicBezTo>
                <a:cubicBezTo>
                  <a:pt x="3399655" y="215239"/>
                  <a:pt x="3444518" y="245862"/>
                  <a:pt x="3529335" y="249571"/>
                </a:cubicBezTo>
                <a:cubicBezTo>
                  <a:pt x="3623697" y="257405"/>
                  <a:pt x="3587652" y="268832"/>
                  <a:pt x="3716766" y="252690"/>
                </a:cubicBezTo>
                <a:cubicBezTo>
                  <a:pt x="3723469" y="267318"/>
                  <a:pt x="3737863" y="269842"/>
                  <a:pt x="3765333" y="266823"/>
                </a:cubicBezTo>
                <a:cubicBezTo>
                  <a:pt x="3810754" y="271601"/>
                  <a:pt x="3792745" y="303866"/>
                  <a:pt x="3846897" y="290090"/>
                </a:cubicBezTo>
                <a:cubicBezTo>
                  <a:pt x="3830941" y="306608"/>
                  <a:pt x="3929114" y="308026"/>
                  <a:pt x="3900217" y="323590"/>
                </a:cubicBezTo>
                <a:cubicBezTo>
                  <a:pt x="3922367" y="343425"/>
                  <a:pt x="3948574" y="318948"/>
                  <a:pt x="3971444" y="336662"/>
                </a:cubicBezTo>
                <a:cubicBezTo>
                  <a:pt x="4002781" y="344193"/>
                  <a:pt x="3960997" y="315419"/>
                  <a:pt x="3997868" y="318867"/>
                </a:cubicBezTo>
                <a:cubicBezTo>
                  <a:pt x="4041159" y="326219"/>
                  <a:pt x="4055435" y="293981"/>
                  <a:pt x="4070852" y="339615"/>
                </a:cubicBezTo>
                <a:cubicBezTo>
                  <a:pt x="4121286" y="335828"/>
                  <a:pt x="4121920" y="355506"/>
                  <a:pt x="4180483" y="373369"/>
                </a:cubicBezTo>
                <a:cubicBezTo>
                  <a:pt x="4211379" y="366707"/>
                  <a:pt x="4230171" y="374664"/>
                  <a:pt x="4246264" y="387458"/>
                </a:cubicBezTo>
                <a:cubicBezTo>
                  <a:pt x="4308508" y="393310"/>
                  <a:pt x="4357326" y="416142"/>
                  <a:pt x="4423169" y="431783"/>
                </a:cubicBezTo>
                <a:lnTo>
                  <a:pt x="4446752" y="435383"/>
                </a:lnTo>
                <a:lnTo>
                  <a:pt x="4446954" y="435566"/>
                </a:lnTo>
                <a:cubicBezTo>
                  <a:pt x="4508528" y="480137"/>
                  <a:pt x="4617740" y="529869"/>
                  <a:pt x="4662523" y="553169"/>
                </a:cubicBezTo>
                <a:cubicBezTo>
                  <a:pt x="4720320" y="547046"/>
                  <a:pt x="4678644" y="560102"/>
                  <a:pt x="4715641" y="575354"/>
                </a:cubicBezTo>
                <a:cubicBezTo>
                  <a:pt x="4682056" y="593278"/>
                  <a:pt x="4768370" y="586520"/>
                  <a:pt x="4742071" y="614016"/>
                </a:cubicBezTo>
                <a:cubicBezTo>
                  <a:pt x="4749637" y="615922"/>
                  <a:pt x="4757797" y="616899"/>
                  <a:pt x="4766183" y="617675"/>
                </a:cubicBezTo>
                <a:lnTo>
                  <a:pt x="4770562" y="618094"/>
                </a:lnTo>
                <a:lnTo>
                  <a:pt x="4783240" y="624350"/>
                </a:lnTo>
                <a:lnTo>
                  <a:pt x="4792882" y="620401"/>
                </a:lnTo>
                <a:lnTo>
                  <a:pt x="4816310" y="625721"/>
                </a:lnTo>
                <a:cubicBezTo>
                  <a:pt x="4824144" y="628595"/>
                  <a:pt x="4831482" y="632720"/>
                  <a:pt x="4837953" y="638824"/>
                </a:cubicBezTo>
                <a:cubicBezTo>
                  <a:pt x="4848645" y="668753"/>
                  <a:pt x="4922266" y="669148"/>
                  <a:pt x="4933914" y="707398"/>
                </a:cubicBezTo>
                <a:cubicBezTo>
                  <a:pt x="4940833" y="719653"/>
                  <a:pt x="4978358" y="746502"/>
                  <a:pt x="4995259" y="744825"/>
                </a:cubicBezTo>
                <a:cubicBezTo>
                  <a:pt x="5005107" y="749034"/>
                  <a:pt x="5010567" y="758092"/>
                  <a:pt x="5024744" y="753396"/>
                </a:cubicBezTo>
                <a:cubicBezTo>
                  <a:pt x="5047511" y="761361"/>
                  <a:pt x="5109162" y="783016"/>
                  <a:pt x="5131877" y="792613"/>
                </a:cubicBezTo>
                <a:cubicBezTo>
                  <a:pt x="5132671" y="802792"/>
                  <a:pt x="5144554" y="806683"/>
                  <a:pt x="5161031" y="810975"/>
                </a:cubicBezTo>
                <a:lnTo>
                  <a:pt x="5176815" y="815342"/>
                </a:lnTo>
                <a:lnTo>
                  <a:pt x="5180064" y="831233"/>
                </a:lnTo>
                <a:cubicBezTo>
                  <a:pt x="5202966" y="819270"/>
                  <a:pt x="5188976" y="863361"/>
                  <a:pt x="5215059" y="865080"/>
                </a:cubicBezTo>
                <a:cubicBezTo>
                  <a:pt x="5235765" y="864786"/>
                  <a:pt x="5236347" y="878098"/>
                  <a:pt x="5245643" y="887119"/>
                </a:cubicBezTo>
                <a:cubicBezTo>
                  <a:pt x="5267660" y="891609"/>
                  <a:pt x="5295742" y="939348"/>
                  <a:pt x="5295952" y="957174"/>
                </a:cubicBezTo>
                <a:cubicBezTo>
                  <a:pt x="5284322" y="1008946"/>
                  <a:pt x="5374979" y="1038019"/>
                  <a:pt x="5367826" y="1079140"/>
                </a:cubicBezTo>
                <a:cubicBezTo>
                  <a:pt x="5371668" y="1089190"/>
                  <a:pt x="5377921" y="1097135"/>
                  <a:pt x="5385646" y="1103730"/>
                </a:cubicBezTo>
                <a:lnTo>
                  <a:pt x="5410965" y="1119397"/>
                </a:lnTo>
                <a:lnTo>
                  <a:pt x="5436960" y="1130910"/>
                </a:lnTo>
                <a:lnTo>
                  <a:pt x="5442083" y="1133134"/>
                </a:lnTo>
                <a:cubicBezTo>
                  <a:pt x="5451910" y="1137346"/>
                  <a:pt x="5457170" y="1169188"/>
                  <a:pt x="5465219" y="1174479"/>
                </a:cubicBezTo>
                <a:cubicBezTo>
                  <a:pt x="5488744" y="1195184"/>
                  <a:pt x="5467141" y="1223401"/>
                  <a:pt x="5488171" y="1238604"/>
                </a:cubicBezTo>
                <a:cubicBezTo>
                  <a:pt x="5523491" y="1271811"/>
                  <a:pt x="5486623" y="1305961"/>
                  <a:pt x="5562172" y="1320840"/>
                </a:cubicBezTo>
                <a:cubicBezTo>
                  <a:pt x="5601634" y="1385316"/>
                  <a:pt x="5636528" y="1453139"/>
                  <a:pt x="5686905" y="1512529"/>
                </a:cubicBezTo>
                <a:cubicBezTo>
                  <a:pt x="5729049" y="1575678"/>
                  <a:pt x="5699691" y="1553768"/>
                  <a:pt x="5748726" y="1623716"/>
                </a:cubicBezTo>
                <a:cubicBezTo>
                  <a:pt x="5783098" y="1689734"/>
                  <a:pt x="5789710" y="1639740"/>
                  <a:pt x="5842593" y="1726595"/>
                </a:cubicBezTo>
                <a:cubicBezTo>
                  <a:pt x="5837824" y="1733043"/>
                  <a:pt x="5862023" y="1845188"/>
                  <a:pt x="5861042" y="1851837"/>
                </a:cubicBezTo>
                <a:cubicBezTo>
                  <a:pt x="5874156" y="1887981"/>
                  <a:pt x="5901790" y="1919218"/>
                  <a:pt x="5921290" y="1943460"/>
                </a:cubicBezTo>
                <a:lnTo>
                  <a:pt x="5978046" y="1997284"/>
                </a:lnTo>
                <a:lnTo>
                  <a:pt x="5992479" y="2056720"/>
                </a:lnTo>
                <a:cubicBezTo>
                  <a:pt x="6011078" y="2079033"/>
                  <a:pt x="6072687" y="2117397"/>
                  <a:pt x="6089639" y="2131171"/>
                </a:cubicBezTo>
                <a:lnTo>
                  <a:pt x="6094199" y="2139379"/>
                </a:lnTo>
                <a:lnTo>
                  <a:pt x="6094822" y="2139386"/>
                </a:lnTo>
                <a:cubicBezTo>
                  <a:pt x="6096947" y="2140841"/>
                  <a:pt x="6098876" y="2143416"/>
                  <a:pt x="6100692" y="2147736"/>
                </a:cubicBezTo>
                <a:lnTo>
                  <a:pt x="6102516" y="2154343"/>
                </a:lnTo>
                <a:lnTo>
                  <a:pt x="6111361" y="2170264"/>
                </a:lnTo>
                <a:lnTo>
                  <a:pt x="6215475" y="2270153"/>
                </a:lnTo>
                <a:lnTo>
                  <a:pt x="6255966" y="2335401"/>
                </a:lnTo>
                <a:lnTo>
                  <a:pt x="6272711" y="2385144"/>
                </a:lnTo>
                <a:cubicBezTo>
                  <a:pt x="6282320" y="2406495"/>
                  <a:pt x="6299066" y="2405139"/>
                  <a:pt x="6304347" y="2439388"/>
                </a:cubicBezTo>
                <a:cubicBezTo>
                  <a:pt x="6297131" y="2486231"/>
                  <a:pt x="6325530" y="2500962"/>
                  <a:pt x="6326729" y="2549400"/>
                </a:cubicBezTo>
                <a:cubicBezTo>
                  <a:pt x="6325926" y="2572066"/>
                  <a:pt x="6339111" y="2599957"/>
                  <a:pt x="6344663" y="2628839"/>
                </a:cubicBezTo>
                <a:lnTo>
                  <a:pt x="6375811" y="2639204"/>
                </a:lnTo>
                <a:cubicBezTo>
                  <a:pt x="6375427" y="2643533"/>
                  <a:pt x="6375041" y="2647863"/>
                  <a:pt x="6374657" y="2652193"/>
                </a:cubicBezTo>
                <a:cubicBezTo>
                  <a:pt x="6373555" y="2658134"/>
                  <a:pt x="6371943" y="2662665"/>
                  <a:pt x="6369740" y="2664642"/>
                </a:cubicBezTo>
                <a:cubicBezTo>
                  <a:pt x="6368032" y="2674540"/>
                  <a:pt x="6371528" y="2686899"/>
                  <a:pt x="6361964" y="2690172"/>
                </a:cubicBezTo>
                <a:cubicBezTo>
                  <a:pt x="6350507" y="2696218"/>
                  <a:pt x="6369375" y="2734440"/>
                  <a:pt x="6355511" y="2727335"/>
                </a:cubicBezTo>
                <a:cubicBezTo>
                  <a:pt x="6358746" y="2734104"/>
                  <a:pt x="6360434" y="2742096"/>
                  <a:pt x="6361058" y="2750592"/>
                </a:cubicBezTo>
                <a:cubicBezTo>
                  <a:pt x="6361013" y="2751998"/>
                  <a:pt x="6360970" y="2753408"/>
                  <a:pt x="6360926" y="2754814"/>
                </a:cubicBezTo>
                <a:lnTo>
                  <a:pt x="6339285" y="2810353"/>
                </a:lnTo>
                <a:cubicBezTo>
                  <a:pt x="6360091" y="2854187"/>
                  <a:pt x="6313103" y="2870086"/>
                  <a:pt x="6325672" y="2908809"/>
                </a:cubicBezTo>
                <a:cubicBezTo>
                  <a:pt x="6341563" y="2966972"/>
                  <a:pt x="6291836" y="2935388"/>
                  <a:pt x="6333498" y="3009772"/>
                </a:cubicBezTo>
                <a:cubicBezTo>
                  <a:pt x="6345476" y="3039254"/>
                  <a:pt x="6345955" y="3068963"/>
                  <a:pt x="6334947" y="3095405"/>
                </a:cubicBezTo>
                <a:lnTo>
                  <a:pt x="6344768" y="3155941"/>
                </a:lnTo>
                <a:cubicBezTo>
                  <a:pt x="6348643" y="3153663"/>
                  <a:pt x="6311793" y="3186588"/>
                  <a:pt x="6314754" y="3197987"/>
                </a:cubicBezTo>
                <a:cubicBezTo>
                  <a:pt x="6318695" y="3221971"/>
                  <a:pt x="6319257" y="3226752"/>
                  <a:pt x="6304230" y="3239690"/>
                </a:cubicBezTo>
                <a:cubicBezTo>
                  <a:pt x="6306321" y="3248567"/>
                  <a:pt x="6307305" y="3254005"/>
                  <a:pt x="6308837" y="3264003"/>
                </a:cubicBezTo>
                <a:cubicBezTo>
                  <a:pt x="6301812" y="3288243"/>
                  <a:pt x="6298529" y="3302527"/>
                  <a:pt x="6309285" y="3324103"/>
                </a:cubicBezTo>
                <a:cubicBezTo>
                  <a:pt x="6301188" y="3343007"/>
                  <a:pt x="6329285" y="3359307"/>
                  <a:pt x="6342503" y="3405661"/>
                </a:cubicBezTo>
                <a:cubicBezTo>
                  <a:pt x="6338012" y="3447477"/>
                  <a:pt x="6408325" y="3505721"/>
                  <a:pt x="6401531" y="3550593"/>
                </a:cubicBezTo>
                <a:cubicBezTo>
                  <a:pt x="6395655" y="3579549"/>
                  <a:pt x="6423437" y="3594758"/>
                  <a:pt x="6427705" y="3624684"/>
                </a:cubicBezTo>
                <a:cubicBezTo>
                  <a:pt x="6416402" y="3629199"/>
                  <a:pt x="6435787" y="3639516"/>
                  <a:pt x="6448424" y="3657106"/>
                </a:cubicBezTo>
                <a:lnTo>
                  <a:pt x="6444014" y="3752742"/>
                </a:lnTo>
                <a:cubicBezTo>
                  <a:pt x="6443990" y="3752777"/>
                  <a:pt x="6443967" y="3752813"/>
                  <a:pt x="6443946" y="3752849"/>
                </a:cubicBezTo>
                <a:lnTo>
                  <a:pt x="0" y="375284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208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492C5178-A09C-2F09-BA88-C8EA4ADD8DF6}"/>
              </a:ext>
            </a:extLst>
          </p:cNvPr>
          <p:cNvSpPr/>
          <p:nvPr/>
        </p:nvSpPr>
        <p:spPr>
          <a:xfrm>
            <a:off x="0" y="435445"/>
            <a:ext cx="9194041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BBB0501-FD34-26F8-2A09-06126FC53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2309" y="618322"/>
            <a:ext cx="7107382" cy="990971"/>
          </a:xfrm>
          <a:custGeom>
            <a:avLst/>
            <a:gdLst>
              <a:gd name="connsiteX0" fmla="*/ 0 w 7107382"/>
              <a:gd name="connsiteY0" fmla="*/ 0 h 990971"/>
              <a:gd name="connsiteX1" fmla="*/ 7107382 w 7107382"/>
              <a:gd name="connsiteY1" fmla="*/ 0 h 990971"/>
              <a:gd name="connsiteX2" fmla="*/ 7107382 w 7107382"/>
              <a:gd name="connsiteY2" fmla="*/ 990971 h 990971"/>
              <a:gd name="connsiteX3" fmla="*/ 0 w 7107382"/>
              <a:gd name="connsiteY3" fmla="*/ 990971 h 990971"/>
              <a:gd name="connsiteX4" fmla="*/ 0 w 7107382"/>
              <a:gd name="connsiteY4" fmla="*/ 0 h 99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7382" h="990971" fill="none" extrusionOk="0">
                <a:moveTo>
                  <a:pt x="0" y="0"/>
                </a:moveTo>
                <a:cubicBezTo>
                  <a:pt x="2440254" y="-107188"/>
                  <a:pt x="5865845" y="-120965"/>
                  <a:pt x="7107382" y="0"/>
                </a:cubicBezTo>
                <a:cubicBezTo>
                  <a:pt x="7051168" y="400196"/>
                  <a:pt x="7148459" y="890769"/>
                  <a:pt x="7107382" y="990971"/>
                </a:cubicBezTo>
                <a:cubicBezTo>
                  <a:pt x="3640240" y="1103552"/>
                  <a:pt x="1894415" y="1074583"/>
                  <a:pt x="0" y="990971"/>
                </a:cubicBezTo>
                <a:cubicBezTo>
                  <a:pt x="27324" y="598941"/>
                  <a:pt x="68991" y="256617"/>
                  <a:pt x="0" y="0"/>
                </a:cubicBezTo>
                <a:close/>
              </a:path>
              <a:path w="7107382" h="990971" stroke="0" extrusionOk="0">
                <a:moveTo>
                  <a:pt x="0" y="0"/>
                </a:moveTo>
                <a:cubicBezTo>
                  <a:pt x="3306162" y="-129410"/>
                  <a:pt x="3573423" y="83104"/>
                  <a:pt x="7107382" y="0"/>
                </a:cubicBezTo>
                <a:cubicBezTo>
                  <a:pt x="7131525" y="458730"/>
                  <a:pt x="7090119" y="834909"/>
                  <a:pt x="7107382" y="990971"/>
                </a:cubicBezTo>
                <a:cubicBezTo>
                  <a:pt x="3941659" y="1110517"/>
                  <a:pt x="988291" y="889179"/>
                  <a:pt x="0" y="990971"/>
                </a:cubicBezTo>
                <a:cubicBezTo>
                  <a:pt x="5858" y="879114"/>
                  <a:pt x="35257" y="454161"/>
                  <a:pt x="0" y="0"/>
                </a:cubicBezTo>
                <a:close/>
              </a:path>
            </a:pathLst>
          </a:custGeom>
          <a:ln w="38100">
            <a:solidFill>
              <a:srgbClr val="00A3AD"/>
            </a:solidFill>
            <a:extLst>
              <a:ext uri="{C807C97D-BFC1-408E-A445-0C87EB9F89A2}">
                <ask:lineSketchStyleProps xmlns:ask="http://schemas.microsoft.com/office/drawing/2018/sketchyshapes" sd="2413830054">
                  <ask:type>
                    <ask:lineSketchCurved/>
                  </ask:type>
                </ask:lineSketchStyleProps>
              </a:ext>
            </a:extLst>
          </a:ln>
        </p:spPr>
        <p:txBody>
          <a:bodyPr anchor="b">
            <a:noAutofit/>
          </a:bodyPr>
          <a:lstStyle/>
          <a:p>
            <a:pPr algn="ctr"/>
            <a:r>
              <a:rPr lang="es-PY" sz="5400" b="1" dirty="0">
                <a:solidFill>
                  <a:srgbClr val="53565A"/>
                </a:solidFill>
                <a:latin typeface="Montserrat Medium" panose="00000600000000000000" pitchFamily="2" charset="0"/>
                <a:cs typeface="Arial" panose="020B0604020202020204" pitchFamily="34" charset="0"/>
              </a:rPr>
              <a:t>Reflexión personal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8B59EC-C8BF-3835-40AD-5D6EB73BC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983" y="2381481"/>
            <a:ext cx="4592782" cy="2971765"/>
          </a:xfrm>
        </p:spPr>
        <p:txBody>
          <a:bodyPr anchor="t">
            <a:normAutofit fontScale="85000" lnSpcReduction="20000"/>
          </a:bodyPr>
          <a:lstStyle/>
          <a:p>
            <a:pPr marL="0" indent="0">
              <a:buNone/>
            </a:pPr>
            <a:r>
              <a:rPr lang="es-EC" sz="4000" dirty="0">
                <a:solidFill>
                  <a:srgbClr val="53565A"/>
                </a:solidFill>
                <a:latin typeface="Montserrat Medium" panose="00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¿Qué superioridades están presentes en mí y como afectan mi relación matrimonial o sacerdotal?</a:t>
            </a:r>
            <a:endParaRPr lang="es-EC" sz="4000" dirty="0">
              <a:solidFill>
                <a:srgbClr val="53565A"/>
              </a:solidFill>
              <a:effectLst/>
              <a:latin typeface="Montserrat Medium" panose="00000600000000000000" pitchFamily="2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EC" sz="4000" b="1" dirty="0">
              <a:solidFill>
                <a:srgbClr val="53565A"/>
              </a:solidFill>
              <a:latin typeface="Montserrat Medium" panose="00000600000000000000" pitchFamily="2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EC" sz="2000" dirty="0">
              <a:solidFill>
                <a:schemeClr val="tx1">
                  <a:lumMod val="65000"/>
                  <a:lumOff val="35000"/>
                </a:schemeClr>
              </a:solidFill>
              <a:latin typeface="Montserrat Medium" panose="00000600000000000000" pitchFamily="2" charset="0"/>
              <a:cs typeface="Times New Roman" panose="02020603050405020304" pitchFamily="18" charset="0"/>
            </a:endParaRPr>
          </a:p>
          <a:p>
            <a:endParaRPr lang="es-PY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EF7EF9F-4DE1-2773-68BA-E16D82905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367" y="2086825"/>
            <a:ext cx="5962650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529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76562-9F4D-EA4A-A400-6E6FCC79A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311" y="1496291"/>
            <a:ext cx="4514416" cy="2166505"/>
          </a:xfrm>
          <a:custGeom>
            <a:avLst/>
            <a:gdLst>
              <a:gd name="connsiteX0" fmla="*/ 0 w 4514416"/>
              <a:gd name="connsiteY0" fmla="*/ 0 h 2166505"/>
              <a:gd name="connsiteX1" fmla="*/ 4514416 w 4514416"/>
              <a:gd name="connsiteY1" fmla="*/ 0 h 2166505"/>
              <a:gd name="connsiteX2" fmla="*/ 4514416 w 4514416"/>
              <a:gd name="connsiteY2" fmla="*/ 2166505 h 2166505"/>
              <a:gd name="connsiteX3" fmla="*/ 0 w 4514416"/>
              <a:gd name="connsiteY3" fmla="*/ 2166505 h 2166505"/>
              <a:gd name="connsiteX4" fmla="*/ 0 w 4514416"/>
              <a:gd name="connsiteY4" fmla="*/ 0 h 2166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4416" h="2166505" fill="none" extrusionOk="0">
                <a:moveTo>
                  <a:pt x="0" y="0"/>
                </a:moveTo>
                <a:cubicBezTo>
                  <a:pt x="2049886" y="103171"/>
                  <a:pt x="3187486" y="-76021"/>
                  <a:pt x="4514416" y="0"/>
                </a:cubicBezTo>
                <a:cubicBezTo>
                  <a:pt x="4663761" y="252016"/>
                  <a:pt x="4636934" y="1281665"/>
                  <a:pt x="4514416" y="2166505"/>
                </a:cubicBezTo>
                <a:cubicBezTo>
                  <a:pt x="2747552" y="2155573"/>
                  <a:pt x="1354162" y="2268435"/>
                  <a:pt x="0" y="2166505"/>
                </a:cubicBezTo>
                <a:cubicBezTo>
                  <a:pt x="-132604" y="1310191"/>
                  <a:pt x="49940" y="704061"/>
                  <a:pt x="0" y="0"/>
                </a:cubicBezTo>
                <a:close/>
              </a:path>
              <a:path w="4514416" h="2166505" stroke="0" extrusionOk="0">
                <a:moveTo>
                  <a:pt x="0" y="0"/>
                </a:moveTo>
                <a:cubicBezTo>
                  <a:pt x="1556312" y="-26533"/>
                  <a:pt x="3981106" y="98487"/>
                  <a:pt x="4514416" y="0"/>
                </a:cubicBezTo>
                <a:cubicBezTo>
                  <a:pt x="4395128" y="862282"/>
                  <a:pt x="4467406" y="1335940"/>
                  <a:pt x="4514416" y="2166505"/>
                </a:cubicBezTo>
                <a:cubicBezTo>
                  <a:pt x="4008945" y="2199297"/>
                  <a:pt x="1233746" y="2225799"/>
                  <a:pt x="0" y="2166505"/>
                </a:cubicBezTo>
                <a:cubicBezTo>
                  <a:pt x="-89899" y="1184080"/>
                  <a:pt x="-78446" y="494521"/>
                  <a:pt x="0" y="0"/>
                </a:cubicBezTo>
                <a:close/>
              </a:path>
            </a:pathLst>
          </a:custGeom>
          <a:ln w="38100">
            <a:solidFill>
              <a:srgbClr val="F68D2E"/>
            </a:solidFill>
            <a:extLst>
              <a:ext uri="{C807C97D-BFC1-408E-A445-0C87EB9F89A2}">
                <ask:lineSketchStyleProps xmlns:ask="http://schemas.microsoft.com/office/drawing/2018/sketchyshapes" sd="960393918">
                  <ask:type>
                    <ask:lineSketchCurved/>
                  </ask:type>
                </ask:lineSketchStyleProps>
              </a:ext>
            </a:extLst>
          </a:ln>
        </p:spPr>
        <p:txBody>
          <a:bodyPr anchor="b">
            <a:normAutofit/>
          </a:bodyPr>
          <a:lstStyle/>
          <a:p>
            <a:r>
              <a:rPr lang="es-ES" sz="4000" dirty="0">
                <a:latin typeface="Montserrat Medium" panose="00000600000000000000" pitchFamily="2" charset="0"/>
              </a:rPr>
              <a:t>Lectura bíblica</a:t>
            </a:r>
            <a:br>
              <a:rPr lang="es-ES" sz="4000" dirty="0">
                <a:latin typeface="Montserrat Medium" panose="00000600000000000000" pitchFamily="2" charset="0"/>
              </a:rPr>
            </a:br>
            <a:r>
              <a:rPr lang="es-ES" sz="4000" dirty="0">
                <a:latin typeface="Montserrat Medium" panose="00000600000000000000" pitchFamily="2" charset="0"/>
              </a:rPr>
              <a:t>Romanos 12, 1-10</a:t>
            </a:r>
            <a:endParaRPr lang="en-US" sz="4000" dirty="0">
              <a:latin typeface="Montserrat Medium" panose="00000600000000000000" pitchFamily="2" charset="0"/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C02BD80-9ED5-A146-FD92-8C1BB64B3D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35" r="22712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9255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2mate.com - GiveInToGiving  العطاءثراء_480p">
            <a:hlinkClick r:id="" action="ppaction://media"/>
            <a:extLst>
              <a:ext uri="{FF2B5EF4-FFF2-40B4-BE49-F238E27FC236}">
                <a16:creationId xmlns:a16="http://schemas.microsoft.com/office/drawing/2014/main" id="{94D3B308-A8AC-5C53-F0FA-84D843C90B42}"/>
              </a:ext>
            </a:extLst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85950" y="366712"/>
            <a:ext cx="8166100" cy="6124575"/>
          </a:xfrm>
        </p:spPr>
      </p:pic>
    </p:spTree>
    <p:extLst>
      <p:ext uri="{BB962C8B-B14F-4D97-AF65-F5344CB8AC3E}">
        <p14:creationId xmlns:p14="http://schemas.microsoft.com/office/powerpoint/2010/main" val="273061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2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3E1024-4291-616E-33A8-8989A8D59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13" y="2878375"/>
            <a:ext cx="5084618" cy="1892300"/>
          </a:xfrm>
        </p:spPr>
        <p:txBody>
          <a:bodyPr>
            <a:normAutofit fontScale="90000"/>
          </a:bodyPr>
          <a:lstStyle/>
          <a:p>
            <a:pPr algn="ctr"/>
            <a:r>
              <a:rPr lang="es-419" dirty="0">
                <a:latin typeface="Montserrat Medium" panose="00000600000000000000" pitchFamily="2" charset="0"/>
              </a:rPr>
              <a:t>¿Qué actitudes de superioridad identifico en el video?</a:t>
            </a:r>
            <a:br>
              <a:rPr lang="es-419" dirty="0">
                <a:latin typeface="Montserrat Medium" panose="00000600000000000000" pitchFamily="2" charset="0"/>
              </a:rPr>
            </a:br>
            <a:r>
              <a:rPr lang="es-419" dirty="0">
                <a:latin typeface="Montserrat Medium" panose="00000600000000000000" pitchFamily="2" charset="0"/>
              </a:rPr>
              <a:t> ¿Qué hizo que cambiara de actitud? ¿Cuál fue el efecto en él?</a:t>
            </a:r>
            <a:endParaRPr lang="es-GT" dirty="0">
              <a:latin typeface="Montserrat Medium" panose="00000600000000000000" pitchFamily="2" charset="0"/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7E738F6-68F0-C77C-0A99-DCC70C7F96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48171" y="2102325"/>
            <a:ext cx="5171770" cy="344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9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A0CE49-E0FD-0439-D9EC-9DFD4C551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023"/>
            <a:ext cx="10515600" cy="1078124"/>
          </a:xfrm>
          <a:custGeom>
            <a:avLst/>
            <a:gdLst>
              <a:gd name="connsiteX0" fmla="*/ 0 w 10515600"/>
              <a:gd name="connsiteY0" fmla="*/ 0 h 1078124"/>
              <a:gd name="connsiteX1" fmla="*/ 10515600 w 10515600"/>
              <a:gd name="connsiteY1" fmla="*/ 0 h 1078124"/>
              <a:gd name="connsiteX2" fmla="*/ 10515600 w 10515600"/>
              <a:gd name="connsiteY2" fmla="*/ 1078124 h 1078124"/>
              <a:gd name="connsiteX3" fmla="*/ 0 w 10515600"/>
              <a:gd name="connsiteY3" fmla="*/ 1078124 h 1078124"/>
              <a:gd name="connsiteX4" fmla="*/ 0 w 10515600"/>
              <a:gd name="connsiteY4" fmla="*/ 0 h 107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5600" h="1078124" fill="none" extrusionOk="0">
                <a:moveTo>
                  <a:pt x="0" y="0"/>
                </a:moveTo>
                <a:cubicBezTo>
                  <a:pt x="1866164" y="-43080"/>
                  <a:pt x="9167032" y="-5301"/>
                  <a:pt x="10515600" y="0"/>
                </a:cubicBezTo>
                <a:cubicBezTo>
                  <a:pt x="10419689" y="453882"/>
                  <a:pt x="10584486" y="754788"/>
                  <a:pt x="10515600" y="1078124"/>
                </a:cubicBezTo>
                <a:cubicBezTo>
                  <a:pt x="5617164" y="956744"/>
                  <a:pt x="4894814" y="948467"/>
                  <a:pt x="0" y="1078124"/>
                </a:cubicBezTo>
                <a:cubicBezTo>
                  <a:pt x="34896" y="699207"/>
                  <a:pt x="-52391" y="171225"/>
                  <a:pt x="0" y="0"/>
                </a:cubicBezTo>
                <a:close/>
              </a:path>
              <a:path w="10515600" h="1078124" stroke="0" extrusionOk="0">
                <a:moveTo>
                  <a:pt x="0" y="0"/>
                </a:moveTo>
                <a:cubicBezTo>
                  <a:pt x="2282786" y="-75654"/>
                  <a:pt x="9185155" y="-85624"/>
                  <a:pt x="10515600" y="0"/>
                </a:cubicBezTo>
                <a:cubicBezTo>
                  <a:pt x="10610863" y="281982"/>
                  <a:pt x="10458287" y="903182"/>
                  <a:pt x="10515600" y="1078124"/>
                </a:cubicBezTo>
                <a:cubicBezTo>
                  <a:pt x="6639290" y="1174124"/>
                  <a:pt x="1222539" y="1058103"/>
                  <a:pt x="0" y="1078124"/>
                </a:cubicBezTo>
                <a:cubicBezTo>
                  <a:pt x="-37495" y="764675"/>
                  <a:pt x="3276" y="315260"/>
                  <a:pt x="0" y="0"/>
                </a:cubicBezTo>
                <a:close/>
              </a:path>
            </a:pathLst>
          </a:custGeom>
          <a:ln w="38100">
            <a:solidFill>
              <a:srgbClr val="F68D2E"/>
            </a:solidFill>
            <a:extLst>
              <a:ext uri="{C807C97D-BFC1-408E-A445-0C87EB9F89A2}">
                <ask:lineSketchStyleProps xmlns:ask="http://schemas.microsoft.com/office/drawing/2018/sketchyshapes" sd="3063617370">
                  <ask:type>
                    <ask:lineSketchCurve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es-ES" sz="5400" dirty="0">
                <a:solidFill>
                  <a:srgbClr val="53565A"/>
                </a:solidFill>
                <a:latin typeface="Montserrat Medium" panose="00000600000000000000" pitchFamily="2" charset="0"/>
              </a:rPr>
              <a:t>Carta de amor</a:t>
            </a:r>
            <a:endParaRPr lang="en-US" sz="5400" dirty="0">
              <a:solidFill>
                <a:srgbClr val="53565A"/>
              </a:solidFill>
              <a:latin typeface="Montserrat Medium" panose="00000600000000000000" pitchFamily="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30FCD6-B116-8138-19B7-4D78DBCAE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8274"/>
            <a:ext cx="10515600" cy="4922016"/>
          </a:xfrm>
        </p:spPr>
        <p:txBody>
          <a:bodyPr>
            <a:normAutofit fontScale="92500" lnSpcReduction="20000"/>
          </a:bodyPr>
          <a:lstStyle/>
          <a:p>
            <a:r>
              <a:rPr lang="es-ES" dirty="0">
                <a:latin typeface="Montserrat Medium" panose="00000600000000000000" pitchFamily="2" charset="0"/>
              </a:rPr>
              <a:t>Oración antes de escribir la carta o incorporarla en la carta.</a:t>
            </a:r>
          </a:p>
          <a:p>
            <a:r>
              <a:rPr lang="es-ES" dirty="0">
                <a:latin typeface="Montserrat Medium" panose="00000600000000000000" pitchFamily="2" charset="0"/>
              </a:rPr>
              <a:t>Saludo  inicial corto y cariñoso.</a:t>
            </a:r>
          </a:p>
          <a:p>
            <a:r>
              <a:rPr lang="es-ES" dirty="0">
                <a:latin typeface="Montserrat Medium" panose="00000600000000000000" pitchFamily="2" charset="0"/>
              </a:rPr>
              <a:t>La cualidad que más les gusta de su cónyuge en este momento.</a:t>
            </a:r>
          </a:p>
          <a:p>
            <a:r>
              <a:rPr lang="es-ES" dirty="0">
                <a:latin typeface="Montserrat Medium" panose="00000600000000000000" pitchFamily="2" charset="0"/>
              </a:rPr>
              <a:t>Escribe en un tono de conversación familiar.</a:t>
            </a:r>
          </a:p>
          <a:p>
            <a:r>
              <a:rPr lang="es-ES" dirty="0">
                <a:latin typeface="Montserrat Medium" panose="00000600000000000000" pitchFamily="2" charset="0"/>
              </a:rPr>
              <a:t>Escribe en primera persona, yo, mí, me, conmigo</a:t>
            </a:r>
          </a:p>
          <a:p>
            <a:r>
              <a:rPr lang="es-ES" dirty="0">
                <a:latin typeface="Montserrat Medium" panose="00000600000000000000" pitchFamily="2" charset="0"/>
              </a:rPr>
              <a:t>No te preocupes de ortografía o gramática.</a:t>
            </a:r>
          </a:p>
          <a:p>
            <a:r>
              <a:rPr lang="es-ES" dirty="0">
                <a:latin typeface="Montserrat Medium" panose="00000600000000000000" pitchFamily="2" charset="0"/>
              </a:rPr>
              <a:t>Usa la lista de sentimientos para ayudarte.</a:t>
            </a:r>
          </a:p>
          <a:p>
            <a:r>
              <a:rPr lang="es-ES" dirty="0">
                <a:latin typeface="Montserrat Medium" panose="00000600000000000000" pitchFamily="2" charset="0"/>
              </a:rPr>
              <a:t>No justifiques por la manera como te sientes.</a:t>
            </a:r>
          </a:p>
          <a:p>
            <a:r>
              <a:rPr lang="es-ES" dirty="0">
                <a:latin typeface="Montserrat Medium" panose="00000600000000000000" pitchFamily="2" charset="0"/>
              </a:rPr>
              <a:t>No escribas un reportaje ni des una explicación intelectual del tema.</a:t>
            </a:r>
          </a:p>
          <a:p>
            <a:r>
              <a:rPr lang="es-ES" dirty="0">
                <a:latin typeface="Montserrat Medium" panose="00000600000000000000" pitchFamily="2" charset="0"/>
              </a:rPr>
              <a:t>Termínala con una despedida.</a:t>
            </a:r>
            <a:endParaRPr lang="en-US" dirty="0">
              <a:latin typeface="Montserrat Medium" panose="00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897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0371433-B03A-9D93-8F39-0F21E44C602B}"/>
              </a:ext>
            </a:extLst>
          </p:cNvPr>
          <p:cNvSpPr txBox="1"/>
          <p:nvPr/>
        </p:nvSpPr>
        <p:spPr>
          <a:xfrm>
            <a:off x="506777" y="325369"/>
            <a:ext cx="4803400" cy="19568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 err="1">
                <a:solidFill>
                  <a:srgbClr val="53565A"/>
                </a:solidFill>
                <a:latin typeface="Montserrat Medium" panose="00000600000000000000" pitchFamily="2" charset="0"/>
                <a:ea typeface="+mj-ea"/>
                <a:cs typeface="+mj-cs"/>
              </a:rPr>
              <a:t>Diálogo</a:t>
            </a:r>
            <a:r>
              <a:rPr lang="en-US" sz="5400" dirty="0">
                <a:solidFill>
                  <a:srgbClr val="53565A"/>
                </a:solidFill>
                <a:latin typeface="Montserrat Medium" panose="00000600000000000000" pitchFamily="2" charset="0"/>
                <a:ea typeface="+mj-ea"/>
                <a:cs typeface="+mj-cs"/>
              </a:rPr>
              <a:t> 10/10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C3A20BE-AA88-157C-5D3F-63B771F33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Clr>
                <a:srgbClr val="F0B323"/>
              </a:buClr>
              <a:buSzPct val="100000"/>
              <a:buNone/>
            </a:pPr>
            <a:r>
              <a:rPr lang="en-US" sz="3200" dirty="0">
                <a:solidFill>
                  <a:srgbClr val="53565A"/>
                </a:solidFill>
                <a:latin typeface="Montserrat Medium" panose="00000600000000000000" pitchFamily="2" charset="0"/>
              </a:rPr>
              <a:t>¿CMS al </a:t>
            </a:r>
            <a:r>
              <a:rPr lang="en-US" sz="32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ver</a:t>
            </a:r>
            <a:r>
              <a:rPr lang="en-US" sz="3200" dirty="0">
                <a:solidFill>
                  <a:srgbClr val="53565A"/>
                </a:solidFill>
                <a:latin typeface="Montserrat Medium" panose="00000600000000000000" pitchFamily="2" charset="0"/>
              </a:rPr>
              <a:t> que </a:t>
            </a:r>
            <a:r>
              <a:rPr lang="en-US" sz="32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puedo</a:t>
            </a:r>
            <a:r>
              <a:rPr lang="en-US" sz="3200" dirty="0">
                <a:solidFill>
                  <a:srgbClr val="53565A"/>
                </a:solidFill>
                <a:latin typeface="Montserrat Medium" panose="00000600000000000000" pitchFamily="2" charset="0"/>
              </a:rPr>
              <a:t> </a:t>
            </a:r>
            <a:r>
              <a:rPr lang="en-US" sz="32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vencer</a:t>
            </a:r>
            <a:r>
              <a:rPr lang="en-US" sz="3200" dirty="0">
                <a:solidFill>
                  <a:srgbClr val="53565A"/>
                </a:solidFill>
                <a:latin typeface="Montserrat Medium" panose="00000600000000000000" pitchFamily="2" charset="0"/>
              </a:rPr>
              <a:t> mis </a:t>
            </a:r>
            <a:r>
              <a:rPr lang="en-US" sz="32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superioridades</a:t>
            </a:r>
            <a:r>
              <a:rPr lang="en-US" sz="3200" dirty="0">
                <a:solidFill>
                  <a:srgbClr val="53565A"/>
                </a:solidFill>
                <a:latin typeface="Montserrat Medium" panose="00000600000000000000" pitchFamily="2" charset="0"/>
              </a:rPr>
              <a:t>, ser </a:t>
            </a:r>
            <a:r>
              <a:rPr lang="en-US" sz="32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una</a:t>
            </a:r>
            <a:r>
              <a:rPr lang="en-US" sz="3200" dirty="0">
                <a:solidFill>
                  <a:srgbClr val="53565A"/>
                </a:solidFill>
                <a:latin typeface="Montserrat Medium" panose="00000600000000000000" pitchFamily="2" charset="0"/>
              </a:rPr>
              <a:t> </a:t>
            </a:r>
            <a:r>
              <a:rPr lang="en-US" sz="32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mejor</a:t>
            </a:r>
            <a:r>
              <a:rPr lang="en-US" sz="3200" dirty="0">
                <a:solidFill>
                  <a:srgbClr val="53565A"/>
                </a:solidFill>
                <a:latin typeface="Montserrat Medium" panose="00000600000000000000" pitchFamily="2" charset="0"/>
              </a:rPr>
              <a:t> persona y </a:t>
            </a:r>
            <a:r>
              <a:rPr lang="en-US" sz="32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ver</a:t>
            </a:r>
            <a:r>
              <a:rPr lang="en-US" sz="3200" dirty="0">
                <a:solidFill>
                  <a:srgbClr val="53565A"/>
                </a:solidFill>
                <a:latin typeface="Montserrat Medium" panose="00000600000000000000" pitchFamily="2" charset="0"/>
              </a:rPr>
              <a:t> </a:t>
            </a:r>
            <a:r>
              <a:rPr lang="en-US" sz="32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nuestra</a:t>
            </a:r>
            <a:r>
              <a:rPr lang="en-US" sz="3200" dirty="0">
                <a:solidFill>
                  <a:srgbClr val="53565A"/>
                </a:solidFill>
                <a:latin typeface="Montserrat Medium" panose="00000600000000000000" pitchFamily="2" charset="0"/>
              </a:rPr>
              <a:t> </a:t>
            </a:r>
            <a:r>
              <a:rPr lang="en-US" sz="32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relación</a:t>
            </a:r>
            <a:r>
              <a:rPr lang="en-US" sz="3200" dirty="0">
                <a:solidFill>
                  <a:srgbClr val="53565A"/>
                </a:solidFill>
                <a:latin typeface="Montserrat Medium" panose="00000600000000000000" pitchFamily="2" charset="0"/>
              </a:rPr>
              <a:t> </a:t>
            </a:r>
            <a:r>
              <a:rPr lang="en-US" sz="32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crecer</a:t>
            </a:r>
            <a:r>
              <a:rPr lang="en-US" sz="3200" dirty="0">
                <a:solidFill>
                  <a:srgbClr val="53565A"/>
                </a:solidFill>
                <a:latin typeface="Montserrat Medium" panose="00000600000000000000" pitchFamily="2" charset="0"/>
              </a:rPr>
              <a:t>? ¿A </a:t>
            </a:r>
            <a:r>
              <a:rPr lang="en-US" sz="32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qué</a:t>
            </a:r>
            <a:r>
              <a:rPr lang="en-US" sz="3200" dirty="0">
                <a:solidFill>
                  <a:srgbClr val="53565A"/>
                </a:solidFill>
                <a:latin typeface="Montserrat Medium" panose="00000600000000000000" pitchFamily="2" charset="0"/>
              </a:rPr>
              <a:t> me </a:t>
            </a:r>
            <a:r>
              <a:rPr lang="en-US" sz="32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comprometo</a:t>
            </a:r>
            <a:r>
              <a:rPr lang="en-US" sz="3200" dirty="0">
                <a:solidFill>
                  <a:srgbClr val="53565A"/>
                </a:solidFill>
                <a:latin typeface="Montserrat Medium" panose="00000600000000000000" pitchFamily="2" charset="0"/>
              </a:rPr>
              <a:t>?</a:t>
            </a:r>
          </a:p>
        </p:txBody>
      </p:sp>
      <p:pic>
        <p:nvPicPr>
          <p:cNvPr id="2" name="Imagen 1" descr="Un par de personas sentadas en un sofá&#10;&#10;Descripción generada automáticamente con confianza media">
            <a:extLst>
              <a:ext uri="{FF2B5EF4-FFF2-40B4-BE49-F238E27FC236}">
                <a16:creationId xmlns:a16="http://schemas.microsoft.com/office/drawing/2014/main" id="{01D17DA1-B1F4-7808-0CA0-3857CE7C81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54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84936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699D3C-3821-8DED-7B36-7FE1B94EF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433"/>
            <a:ext cx="10515600" cy="1083228"/>
          </a:xfrm>
          <a:custGeom>
            <a:avLst/>
            <a:gdLst>
              <a:gd name="connsiteX0" fmla="*/ 0 w 10515600"/>
              <a:gd name="connsiteY0" fmla="*/ 0 h 1083228"/>
              <a:gd name="connsiteX1" fmla="*/ 10515600 w 10515600"/>
              <a:gd name="connsiteY1" fmla="*/ 0 h 1083228"/>
              <a:gd name="connsiteX2" fmla="*/ 10515600 w 10515600"/>
              <a:gd name="connsiteY2" fmla="*/ 1083228 h 1083228"/>
              <a:gd name="connsiteX3" fmla="*/ 0 w 10515600"/>
              <a:gd name="connsiteY3" fmla="*/ 1083228 h 1083228"/>
              <a:gd name="connsiteX4" fmla="*/ 0 w 10515600"/>
              <a:gd name="connsiteY4" fmla="*/ 0 h 1083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5600" h="1083228" fill="none" extrusionOk="0">
                <a:moveTo>
                  <a:pt x="0" y="0"/>
                </a:moveTo>
                <a:cubicBezTo>
                  <a:pt x="3578238" y="-82306"/>
                  <a:pt x="7165375" y="76651"/>
                  <a:pt x="10515600" y="0"/>
                </a:cubicBezTo>
                <a:cubicBezTo>
                  <a:pt x="10602627" y="459277"/>
                  <a:pt x="10542627" y="775578"/>
                  <a:pt x="10515600" y="1083228"/>
                </a:cubicBezTo>
                <a:cubicBezTo>
                  <a:pt x="8382049" y="923423"/>
                  <a:pt x="2171919" y="1162292"/>
                  <a:pt x="0" y="1083228"/>
                </a:cubicBezTo>
                <a:cubicBezTo>
                  <a:pt x="-34608" y="607727"/>
                  <a:pt x="-95657" y="538918"/>
                  <a:pt x="0" y="0"/>
                </a:cubicBezTo>
                <a:close/>
              </a:path>
              <a:path w="10515600" h="1083228" stroke="0" extrusionOk="0">
                <a:moveTo>
                  <a:pt x="0" y="0"/>
                </a:moveTo>
                <a:cubicBezTo>
                  <a:pt x="4017496" y="86591"/>
                  <a:pt x="6046948" y="127039"/>
                  <a:pt x="10515600" y="0"/>
                </a:cubicBezTo>
                <a:cubicBezTo>
                  <a:pt x="10475926" y="326313"/>
                  <a:pt x="10577181" y="816078"/>
                  <a:pt x="10515600" y="1083228"/>
                </a:cubicBezTo>
                <a:cubicBezTo>
                  <a:pt x="7854374" y="959246"/>
                  <a:pt x="2810804" y="985351"/>
                  <a:pt x="0" y="1083228"/>
                </a:cubicBezTo>
                <a:cubicBezTo>
                  <a:pt x="-33761" y="748711"/>
                  <a:pt x="92839" y="443586"/>
                  <a:pt x="0" y="0"/>
                </a:cubicBezTo>
                <a:close/>
              </a:path>
            </a:pathLst>
          </a:custGeom>
          <a:ln w="38100">
            <a:solidFill>
              <a:srgbClr val="F68D2E"/>
            </a:solidFill>
            <a:extLst>
              <a:ext uri="{C807C97D-BFC1-408E-A445-0C87EB9F89A2}">
                <ask:lineSketchStyleProps xmlns:ask="http://schemas.microsoft.com/office/drawing/2018/sketchyshapes" sd="2330547922">
                  <ask:type>
                    <ask:lineSketchCurved/>
                  </ask:type>
                </ask:lineSketchStyleProps>
              </a:ext>
            </a:extLst>
          </a:ln>
        </p:spPr>
        <p:txBody>
          <a:bodyPr/>
          <a:lstStyle/>
          <a:p>
            <a:pPr algn="ctr"/>
            <a:r>
              <a:rPr lang="es-ES" dirty="0">
                <a:solidFill>
                  <a:srgbClr val="53565A"/>
                </a:solidFill>
                <a:latin typeface="Montserrat Medium" panose="00000600000000000000" pitchFamily="2" charset="0"/>
              </a:rPr>
              <a:t>Diálogo </a:t>
            </a:r>
            <a:endParaRPr lang="en-US" dirty="0">
              <a:solidFill>
                <a:srgbClr val="53565A"/>
              </a:solidFill>
              <a:latin typeface="Montserrat Medium" panose="00000600000000000000" pitchFamily="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285395-23F4-1F8B-E059-4A020CD78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2660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s-E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Entrega tu carta a tu cónyuge como un regalo, con una muestra de amor.</a:t>
            </a:r>
          </a:p>
          <a:p>
            <a:r>
              <a:rPr lang="es-E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Leerlas dos veces. </a:t>
            </a:r>
          </a:p>
          <a:p>
            <a:r>
              <a:rPr lang="es-E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Marcar los sentimientos que se describen en la carta.</a:t>
            </a:r>
          </a:p>
          <a:p>
            <a:r>
              <a:rPr lang="es-E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E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legir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de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mutuo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acuerdo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,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el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sentimiento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más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fuerte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que se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manifiesta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por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su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intensidad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.</a:t>
            </a:r>
          </a:p>
          <a:p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Pedir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al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cónyuge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que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describa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más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ese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sentimiento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.</a:t>
            </a:r>
          </a:p>
          <a:p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Escuchar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con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el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corazón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. No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tocar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el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tema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,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solamente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los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 </a:t>
            </a:r>
            <a:r>
              <a:rPr lang="en-US" sz="3000" dirty="0" err="1">
                <a:solidFill>
                  <a:srgbClr val="53565A"/>
                </a:solidFill>
                <a:latin typeface="Montserrat Medium" panose="00000600000000000000" pitchFamily="2" charset="0"/>
              </a:rPr>
              <a:t>sentimientos</a:t>
            </a:r>
            <a:r>
              <a:rPr lang="en-US" sz="3000" dirty="0">
                <a:solidFill>
                  <a:srgbClr val="53565A"/>
                </a:solidFill>
                <a:latin typeface="Montserrat Medium" panose="00000600000000000000" pitchFamily="2" charset="0"/>
              </a:rPr>
              <a:t>.</a:t>
            </a:r>
          </a:p>
          <a:p>
            <a:endParaRPr lang="en-US" sz="3000" dirty="0">
              <a:solidFill>
                <a:srgbClr val="53565A"/>
              </a:solidFill>
              <a:latin typeface="Montserrat Medium" panose="00000600000000000000" pitchFamily="2" charset="0"/>
            </a:endParaRPr>
          </a:p>
          <a:p>
            <a:endParaRPr lang="en-U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0876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C3DB6A-5D63-CDBF-EFF3-8707CB901CB0}"/>
              </a:ext>
            </a:extLst>
          </p:cNvPr>
          <p:cNvSpPr>
            <a:spLocks noGrp="1"/>
          </p:cNvSpPr>
          <p:nvPr>
            <p:ph type="title"/>
          </p:nvPr>
        </p:nvSpPr>
        <p:spPr>
          <a:custGeom>
            <a:avLst/>
            <a:gdLst>
              <a:gd name="connsiteX0" fmla="*/ 0 w 10515600"/>
              <a:gd name="connsiteY0" fmla="*/ 0 h 1325563"/>
              <a:gd name="connsiteX1" fmla="*/ 10515600 w 10515600"/>
              <a:gd name="connsiteY1" fmla="*/ 0 h 1325563"/>
              <a:gd name="connsiteX2" fmla="*/ 10515600 w 10515600"/>
              <a:gd name="connsiteY2" fmla="*/ 1325563 h 1325563"/>
              <a:gd name="connsiteX3" fmla="*/ 0 w 10515600"/>
              <a:gd name="connsiteY3" fmla="*/ 1325563 h 1325563"/>
              <a:gd name="connsiteX4" fmla="*/ 0 w 10515600"/>
              <a:gd name="connsiteY4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5600" h="1325563" fill="none" extrusionOk="0">
                <a:moveTo>
                  <a:pt x="0" y="0"/>
                </a:moveTo>
                <a:cubicBezTo>
                  <a:pt x="3003043" y="-157725"/>
                  <a:pt x="8490043" y="12264"/>
                  <a:pt x="10515600" y="0"/>
                </a:cubicBezTo>
                <a:cubicBezTo>
                  <a:pt x="10509675" y="472288"/>
                  <a:pt x="10414477" y="729725"/>
                  <a:pt x="10515600" y="1325563"/>
                </a:cubicBezTo>
                <a:cubicBezTo>
                  <a:pt x="8809426" y="1244738"/>
                  <a:pt x="3235163" y="1305087"/>
                  <a:pt x="0" y="1325563"/>
                </a:cubicBezTo>
                <a:cubicBezTo>
                  <a:pt x="-2456" y="698314"/>
                  <a:pt x="-54780" y="371706"/>
                  <a:pt x="0" y="0"/>
                </a:cubicBezTo>
                <a:close/>
              </a:path>
              <a:path w="10515600" h="1325563" stroke="0" extrusionOk="0">
                <a:moveTo>
                  <a:pt x="0" y="0"/>
                </a:moveTo>
                <a:cubicBezTo>
                  <a:pt x="2211135" y="139772"/>
                  <a:pt x="8868859" y="-132980"/>
                  <a:pt x="10515600" y="0"/>
                </a:cubicBezTo>
                <a:cubicBezTo>
                  <a:pt x="10447525" y="252173"/>
                  <a:pt x="10483654" y="1113288"/>
                  <a:pt x="10515600" y="1325563"/>
                </a:cubicBezTo>
                <a:cubicBezTo>
                  <a:pt x="6428260" y="1180120"/>
                  <a:pt x="2395674" y="1195397"/>
                  <a:pt x="0" y="1325563"/>
                </a:cubicBezTo>
                <a:cubicBezTo>
                  <a:pt x="101920" y="902740"/>
                  <a:pt x="-38645" y="349574"/>
                  <a:pt x="0" y="0"/>
                </a:cubicBezTo>
                <a:close/>
              </a:path>
            </a:pathLst>
          </a:custGeom>
          <a:ln w="38100">
            <a:solidFill>
              <a:srgbClr val="F68D2E"/>
            </a:solidFill>
            <a:extLst>
              <a:ext uri="{C807C97D-BFC1-408E-A445-0C87EB9F89A2}">
                <ask:lineSketchStyleProps xmlns:ask="http://schemas.microsoft.com/office/drawing/2018/sketchyshapes" sd="977275667">
                  <ask:type>
                    <ask:lineSketchCurved/>
                  </ask:type>
                </ask:lineSketchStyleProps>
              </a:ext>
            </a:extLst>
          </a:ln>
        </p:spPr>
        <p:txBody>
          <a:bodyPr/>
          <a:lstStyle/>
          <a:p>
            <a:pPr algn="ctr"/>
            <a:r>
              <a:rPr lang="es-ES" dirty="0">
                <a:solidFill>
                  <a:srgbClr val="53565A"/>
                </a:solidFill>
                <a:latin typeface="Montserrat Medium" panose="00000600000000000000" pitchFamily="2" charset="0"/>
              </a:rPr>
              <a:t>Preguntas para el diálogo</a:t>
            </a:r>
            <a:endParaRPr lang="en-US" dirty="0">
              <a:solidFill>
                <a:srgbClr val="53565A"/>
              </a:solidFill>
              <a:latin typeface="Montserrat Medium" panose="00000600000000000000" pitchFamily="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FC731B-2B7B-BE43-F2BC-169154A4B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>
                <a:solidFill>
                  <a:srgbClr val="53565A"/>
                </a:solidFill>
                <a:latin typeface="Montserrat Medium" panose="00000600000000000000" pitchFamily="2" charset="0"/>
              </a:rPr>
              <a:t>Dime más del sentimiento, trata de describirlo.</a:t>
            </a:r>
          </a:p>
          <a:p>
            <a:r>
              <a:rPr lang="es-ES" sz="3200" dirty="0">
                <a:solidFill>
                  <a:srgbClr val="53565A"/>
                </a:solidFill>
                <a:latin typeface="Montserrat Medium" panose="00000600000000000000" pitchFamily="2" charset="0"/>
              </a:rPr>
              <a:t>Es como cuando……? puedes compararlo con alguna circunstancia que vivieron juntos.</a:t>
            </a:r>
          </a:p>
          <a:p>
            <a:r>
              <a:rPr lang="es-ES" sz="3200" dirty="0">
                <a:solidFill>
                  <a:srgbClr val="53565A"/>
                </a:solidFill>
                <a:latin typeface="Montserrat Medium" panose="00000600000000000000" pitchFamily="2" charset="0"/>
              </a:rPr>
              <a:t>¿Qué sensación física experimentas?.</a:t>
            </a:r>
          </a:p>
          <a:p>
            <a:r>
              <a:rPr lang="es-ES" sz="3200" dirty="0">
                <a:solidFill>
                  <a:srgbClr val="53565A"/>
                </a:solidFill>
                <a:latin typeface="Montserrat Medium" panose="00000600000000000000" pitchFamily="2" charset="0"/>
              </a:rPr>
              <a:t>¿Lo puedes asociar con algún, color, sabor, textura, olor, sonido?.</a:t>
            </a:r>
          </a:p>
          <a:p>
            <a:r>
              <a:rPr lang="es-ES" sz="3200" dirty="0">
                <a:solidFill>
                  <a:srgbClr val="53565A"/>
                </a:solidFill>
                <a:latin typeface="Montserrat Medium" panose="00000600000000000000" pitchFamily="2" charset="0"/>
              </a:rPr>
              <a:t>¿Qué piensas cuando te sientes así?.</a:t>
            </a:r>
          </a:p>
          <a:p>
            <a:pPr marL="0" indent="0">
              <a:buNone/>
            </a:pPr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224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2mate.com - Rio Roma  Me Cambiaste La Vida LETRA_480p (1)">
            <a:hlinkClick r:id="" action="ppaction://media"/>
            <a:extLst>
              <a:ext uri="{FF2B5EF4-FFF2-40B4-BE49-F238E27FC236}">
                <a16:creationId xmlns:a16="http://schemas.microsoft.com/office/drawing/2014/main" id="{D34410C7-2169-FCE9-0E56-F06D7233CA1B}"/>
              </a:ext>
            </a:extLst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57350" y="533400"/>
            <a:ext cx="7721600" cy="5791200"/>
          </a:xfrm>
        </p:spPr>
      </p:pic>
    </p:spTree>
    <p:extLst>
      <p:ext uri="{BB962C8B-B14F-4D97-AF65-F5344CB8AC3E}">
        <p14:creationId xmlns:p14="http://schemas.microsoft.com/office/powerpoint/2010/main" val="381615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3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Mano de una persona&#10;&#10;Descripción generada automáticamente con confianza baja">
            <a:extLst>
              <a:ext uri="{FF2B5EF4-FFF2-40B4-BE49-F238E27FC236}">
                <a16:creationId xmlns:a16="http://schemas.microsoft.com/office/drawing/2014/main" id="{04C58A12-54E9-42B5-67D1-6949FDE371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97" b="3439"/>
          <a:stretch/>
        </p:blipFill>
        <p:spPr>
          <a:xfrm>
            <a:off x="0" y="514350"/>
            <a:ext cx="8219208" cy="58293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FB8B5CC-9E14-546C-B5B4-494FAE0EA4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826500" y="2731510"/>
            <a:ext cx="2998355" cy="1394980"/>
          </a:xfrm>
          <a:custGeom>
            <a:avLst/>
            <a:gdLst>
              <a:gd name="connsiteX0" fmla="*/ 0 w 2998355"/>
              <a:gd name="connsiteY0" fmla="*/ 0 h 1394980"/>
              <a:gd name="connsiteX1" fmla="*/ 2998355 w 2998355"/>
              <a:gd name="connsiteY1" fmla="*/ 0 h 1394980"/>
              <a:gd name="connsiteX2" fmla="*/ 2998355 w 2998355"/>
              <a:gd name="connsiteY2" fmla="*/ 1394980 h 1394980"/>
              <a:gd name="connsiteX3" fmla="*/ 0 w 2998355"/>
              <a:gd name="connsiteY3" fmla="*/ 1394980 h 1394980"/>
              <a:gd name="connsiteX4" fmla="*/ 0 w 2998355"/>
              <a:gd name="connsiteY4" fmla="*/ 0 h 1394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8355" h="1394980" fill="none" extrusionOk="0">
                <a:moveTo>
                  <a:pt x="0" y="0"/>
                </a:moveTo>
                <a:cubicBezTo>
                  <a:pt x="507560" y="9524"/>
                  <a:pt x="1874395" y="123009"/>
                  <a:pt x="2998355" y="0"/>
                </a:cubicBezTo>
                <a:cubicBezTo>
                  <a:pt x="3082706" y="671053"/>
                  <a:pt x="3105827" y="821653"/>
                  <a:pt x="2998355" y="1394980"/>
                </a:cubicBezTo>
                <a:cubicBezTo>
                  <a:pt x="2569710" y="1267020"/>
                  <a:pt x="1235776" y="1409033"/>
                  <a:pt x="0" y="1394980"/>
                </a:cubicBezTo>
                <a:cubicBezTo>
                  <a:pt x="57624" y="1202053"/>
                  <a:pt x="104324" y="478678"/>
                  <a:pt x="0" y="0"/>
                </a:cubicBezTo>
                <a:close/>
              </a:path>
              <a:path w="2998355" h="1394980" stroke="0" extrusionOk="0">
                <a:moveTo>
                  <a:pt x="0" y="0"/>
                </a:moveTo>
                <a:cubicBezTo>
                  <a:pt x="921200" y="-36556"/>
                  <a:pt x="2313564" y="60653"/>
                  <a:pt x="2998355" y="0"/>
                </a:cubicBezTo>
                <a:cubicBezTo>
                  <a:pt x="3009318" y="500897"/>
                  <a:pt x="3093034" y="1040015"/>
                  <a:pt x="2998355" y="1394980"/>
                </a:cubicBezTo>
                <a:cubicBezTo>
                  <a:pt x="2497930" y="1542765"/>
                  <a:pt x="952544" y="1309824"/>
                  <a:pt x="0" y="1394980"/>
                </a:cubicBezTo>
                <a:cubicBezTo>
                  <a:pt x="-121103" y="707657"/>
                  <a:pt x="12002" y="140133"/>
                  <a:pt x="0" y="0"/>
                </a:cubicBezTo>
                <a:close/>
              </a:path>
            </a:pathLst>
          </a:custGeom>
          <a:ln w="38100">
            <a:solidFill>
              <a:srgbClr val="F68D2E"/>
            </a:solidFill>
            <a:extLst>
              <a:ext uri="{C807C97D-BFC1-408E-A445-0C87EB9F89A2}">
                <ask:lineSketchStyleProps xmlns:ask="http://schemas.microsoft.com/office/drawing/2018/sketchyshapes" sd="1104396675">
                  <ask:type>
                    <ask:lineSketchCurve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r>
              <a:rPr lang="es-ES" sz="5400" dirty="0">
                <a:solidFill>
                  <a:srgbClr val="53565A"/>
                </a:solidFill>
                <a:latin typeface="Montserrat Medium" panose="00000600000000000000" pitchFamily="2" charset="0"/>
              </a:rPr>
              <a:t>Oración</a:t>
            </a:r>
            <a:endParaRPr lang="en-US" sz="5400" dirty="0">
              <a:solidFill>
                <a:srgbClr val="53565A"/>
              </a:solidFill>
              <a:latin typeface="Montserrat Medium" panose="00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208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945</TotalTime>
  <Words>421</Words>
  <Application>Microsoft Office PowerPoint</Application>
  <PresentationFormat>Panorámica</PresentationFormat>
  <Paragraphs>49</Paragraphs>
  <Slides>18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Montserrat Medium</vt:lpstr>
      <vt:lpstr>Office Theme</vt:lpstr>
      <vt:lpstr>Presentación de PowerPoint</vt:lpstr>
      <vt:lpstr>Bienvenida </vt:lpstr>
      <vt:lpstr>Carismas y Superioridades</vt:lpstr>
      <vt:lpstr>oración</vt:lpstr>
      <vt:lpstr>Carismas</vt:lpstr>
      <vt:lpstr>Superioridades</vt:lpstr>
      <vt:lpstr>Ejemplos de superioridades</vt:lpstr>
      <vt:lpstr>Efectos de las superioridades </vt:lpstr>
      <vt:lpstr>Reflexión personal</vt:lpstr>
      <vt:lpstr>Lectura bíblica Romanos 12, 1-10</vt:lpstr>
      <vt:lpstr>Presentación de PowerPoint</vt:lpstr>
      <vt:lpstr>¿Qué actitudes de superioridad identifico en el video?  ¿Qué hizo que cambiara de actitud? ¿Cuál fue el efecto en él?</vt:lpstr>
      <vt:lpstr>Carta de amor</vt:lpstr>
      <vt:lpstr>Presentación de PowerPoint</vt:lpstr>
      <vt:lpstr>Diálogo </vt:lpstr>
      <vt:lpstr>Preguntas para el diálogo</vt:lpstr>
      <vt:lpstr>Presentación de PowerPoint</vt:lpstr>
      <vt:lpstr>Oración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Carismas y superioridades</dc:title>
  <dc:creator>Rodolfo Monges</dc:creator>
  <cp:lastModifiedBy>Luis Pacheco</cp:lastModifiedBy>
  <cp:revision>16</cp:revision>
  <dcterms:created xsi:type="dcterms:W3CDTF">2024-02-09T21:20:12Z</dcterms:created>
  <dcterms:modified xsi:type="dcterms:W3CDTF">2024-07-23T19:45:40Z</dcterms:modified>
</cp:coreProperties>
</file>